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89" r:id="rId2"/>
    <p:sldId id="290" r:id="rId3"/>
    <p:sldId id="291" r:id="rId4"/>
    <p:sldId id="287" r:id="rId5"/>
    <p:sldId id="276" r:id="rId6"/>
    <p:sldId id="277" r:id="rId7"/>
    <p:sldId id="292" r:id="rId8"/>
    <p:sldId id="306" r:id="rId9"/>
    <p:sldId id="304" r:id="rId10"/>
    <p:sldId id="283" r:id="rId11"/>
    <p:sldId id="293" r:id="rId12"/>
    <p:sldId id="305" r:id="rId13"/>
    <p:sldId id="280" r:id="rId14"/>
    <p:sldId id="258" r:id="rId15"/>
    <p:sldId id="259" r:id="rId16"/>
    <p:sldId id="260" r:id="rId17"/>
    <p:sldId id="261" r:id="rId18"/>
    <p:sldId id="262" r:id="rId19"/>
    <p:sldId id="263" r:id="rId20"/>
    <p:sldId id="264" r:id="rId21"/>
    <p:sldId id="272" r:id="rId22"/>
    <p:sldId id="286" r:id="rId23"/>
    <p:sldId id="267" r:id="rId24"/>
    <p:sldId id="268" r:id="rId25"/>
    <p:sldId id="269" r:id="rId26"/>
    <p:sldId id="271" r:id="rId27"/>
    <p:sldId id="2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8E268C"/>
    <a:srgbClr val="FFE38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07" d="100"/>
          <a:sy n="107" d="100"/>
        </p:scale>
        <p:origin x="138" y="1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8DBB6-B123-4E8D-9A32-E5F2ABFE66B0}"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5C3510C3-A21F-4998-A12A-FB7CA9941EC8}">
      <dgm:prSet phldrT="[Text]" custT="1"/>
      <dgm:spPr/>
      <dgm:t>
        <a:bodyPr/>
        <a:lstStyle/>
        <a:p>
          <a:r>
            <a:rPr lang="en-US" sz="3200" dirty="0"/>
            <a:t>Compulsory</a:t>
          </a:r>
          <a:r>
            <a:rPr lang="en-US" sz="2400" dirty="0"/>
            <a:t> </a:t>
          </a:r>
          <a:r>
            <a:rPr lang="en-US" sz="3200" dirty="0"/>
            <a:t>Documents </a:t>
          </a:r>
          <a:br>
            <a:rPr lang="en-US" sz="3200" dirty="0"/>
          </a:br>
          <a:r>
            <a:rPr lang="en-US" sz="2400" dirty="0"/>
            <a:t>(for all candidates)</a:t>
          </a:r>
        </a:p>
      </dgm:t>
    </dgm:pt>
    <dgm:pt modelId="{3375E4F2-6A21-46E3-877B-CF5B5D6361E8}" type="parTrans" cxnId="{CB0BE84F-35E0-4A34-940C-CBFAA8FFD0BD}">
      <dgm:prSet/>
      <dgm:spPr/>
      <dgm:t>
        <a:bodyPr/>
        <a:lstStyle/>
        <a:p>
          <a:endParaRPr lang="en-US"/>
        </a:p>
      </dgm:t>
    </dgm:pt>
    <dgm:pt modelId="{2B5BA4A1-D7F7-4A86-A3AF-933B4DDBD016}" type="sibTrans" cxnId="{CB0BE84F-35E0-4A34-940C-CBFAA8FFD0BD}">
      <dgm:prSet/>
      <dgm:spPr/>
      <dgm:t>
        <a:bodyPr/>
        <a:lstStyle/>
        <a:p>
          <a:endParaRPr lang="en-US"/>
        </a:p>
      </dgm:t>
    </dgm:pt>
    <dgm:pt modelId="{8A1A4656-199A-4D5A-B7BA-54264E3377E7}">
      <dgm:prSet phldrT="[Text]" custT="1"/>
      <dgm:spPr/>
      <dgm:t>
        <a:bodyPr/>
        <a:lstStyle/>
        <a:p>
          <a:r>
            <a:rPr lang="en-US" sz="2800" dirty="0"/>
            <a:t>the E5 </a:t>
          </a:r>
          <a:r>
            <a:rPr lang="en-US" sz="2800" b="1" dirty="0"/>
            <a:t>Application form</a:t>
          </a:r>
        </a:p>
      </dgm:t>
    </dgm:pt>
    <dgm:pt modelId="{B9333D0C-9F07-4202-91FF-B481B11F245C}" type="parTrans" cxnId="{D2874249-1509-4996-ADDC-4EA1D7579D89}">
      <dgm:prSet/>
      <dgm:spPr/>
      <dgm:t>
        <a:bodyPr/>
        <a:lstStyle/>
        <a:p>
          <a:endParaRPr lang="en-US"/>
        </a:p>
      </dgm:t>
    </dgm:pt>
    <dgm:pt modelId="{71F83F80-465E-4B7F-8294-842CBED6886A}" type="sibTrans" cxnId="{D2874249-1509-4996-ADDC-4EA1D7579D89}">
      <dgm:prSet/>
      <dgm:spPr/>
      <dgm:t>
        <a:bodyPr/>
        <a:lstStyle/>
        <a:p>
          <a:endParaRPr lang="en-US"/>
        </a:p>
      </dgm:t>
    </dgm:pt>
    <dgm:pt modelId="{00233966-1489-4673-AD9E-380E0D91E83C}">
      <dgm:prSet phldrT="[Text]" custT="1"/>
      <dgm:spPr/>
      <dgm:t>
        <a:bodyPr/>
        <a:lstStyle/>
        <a:p>
          <a:r>
            <a:rPr lang="en-US" sz="2800" dirty="0"/>
            <a:t>an </a:t>
          </a:r>
          <a:r>
            <a:rPr lang="en-US" sz="2800" b="1" dirty="0"/>
            <a:t>Academic CV</a:t>
          </a:r>
        </a:p>
      </dgm:t>
    </dgm:pt>
    <dgm:pt modelId="{26778EB7-0674-4918-8841-05C6955ED0EA}" type="parTrans" cxnId="{6227C983-8CCD-415F-B4B4-397FD5700765}">
      <dgm:prSet/>
      <dgm:spPr/>
      <dgm:t>
        <a:bodyPr/>
        <a:lstStyle/>
        <a:p>
          <a:endParaRPr lang="en-US"/>
        </a:p>
      </dgm:t>
    </dgm:pt>
    <dgm:pt modelId="{BC3C8BC6-AD89-452D-9DE6-467F14E2CA2B}" type="sibTrans" cxnId="{6227C983-8CCD-415F-B4B4-397FD5700765}">
      <dgm:prSet/>
      <dgm:spPr/>
      <dgm:t>
        <a:bodyPr/>
        <a:lstStyle/>
        <a:p>
          <a:endParaRPr lang="en-US"/>
        </a:p>
      </dgm:t>
    </dgm:pt>
    <dgm:pt modelId="{C3E5FA9D-EAD4-4A8E-BB6C-AEAD014F50AB}">
      <dgm:prSet phldrT="[Text]" custT="1"/>
      <dgm:spPr>
        <a:solidFill>
          <a:schemeClr val="accent5">
            <a:lumMod val="75000"/>
          </a:schemeClr>
        </a:solidFill>
        <a:ln>
          <a:solidFill>
            <a:schemeClr val="accent5">
              <a:lumMod val="75000"/>
            </a:schemeClr>
          </a:solidFill>
        </a:ln>
      </dgm:spPr>
      <dgm:t>
        <a:bodyPr/>
        <a:lstStyle/>
        <a:p>
          <a:r>
            <a:rPr lang="en-US" sz="3200" dirty="0"/>
            <a:t>Optional documents </a:t>
          </a:r>
          <a:r>
            <a:rPr lang="en-US" sz="2400" dirty="0"/>
            <a:t>(depending</a:t>
          </a:r>
          <a:r>
            <a:rPr lang="en-US" sz="2000" dirty="0"/>
            <a:t> </a:t>
          </a:r>
          <a:r>
            <a:rPr lang="en-US" sz="2400" dirty="0"/>
            <a:t>on circumstances)</a:t>
          </a:r>
        </a:p>
      </dgm:t>
    </dgm:pt>
    <dgm:pt modelId="{F2E462DA-1393-4C51-970C-5726EA36F4A3}" type="parTrans" cxnId="{A5A93827-E5E4-492A-BE2E-F0F1A67716F4}">
      <dgm:prSet/>
      <dgm:spPr/>
      <dgm:t>
        <a:bodyPr/>
        <a:lstStyle/>
        <a:p>
          <a:endParaRPr lang="en-US"/>
        </a:p>
      </dgm:t>
    </dgm:pt>
    <dgm:pt modelId="{DCAA4289-4C90-4CD7-85DF-8C3D26573D8E}" type="sibTrans" cxnId="{A5A93827-E5E4-492A-BE2E-F0F1A67716F4}">
      <dgm:prSet/>
      <dgm:spPr/>
      <dgm:t>
        <a:bodyPr/>
        <a:lstStyle/>
        <a:p>
          <a:endParaRPr lang="en-US"/>
        </a:p>
      </dgm:t>
    </dgm:pt>
    <dgm:pt modelId="{18090C15-DD3D-4FA1-B679-92E7364E6109}">
      <dgm:prSet phldrT="[Text]" custT="1"/>
      <dgm:spPr/>
      <dgm:t>
        <a:bodyPr/>
        <a:lstStyle/>
        <a:p>
          <a:r>
            <a:rPr lang="en-US" sz="2800" dirty="0"/>
            <a:t>the </a:t>
          </a:r>
          <a:r>
            <a:rPr lang="en-US" sz="2800" b="1" dirty="0"/>
            <a:t>Widening Participation Form</a:t>
          </a:r>
        </a:p>
      </dgm:t>
    </dgm:pt>
    <dgm:pt modelId="{7427A0FC-C5CD-4074-94DE-50DD19C55BBF}" type="parTrans" cxnId="{3C600C25-D5F0-429D-84AE-FFA15AA73349}">
      <dgm:prSet/>
      <dgm:spPr/>
      <dgm:t>
        <a:bodyPr/>
        <a:lstStyle/>
        <a:p>
          <a:endParaRPr lang="en-US"/>
        </a:p>
      </dgm:t>
    </dgm:pt>
    <dgm:pt modelId="{CEC628F0-C828-4040-8A06-A41A6E1EF3FB}" type="sibTrans" cxnId="{3C600C25-D5F0-429D-84AE-FFA15AA73349}">
      <dgm:prSet/>
      <dgm:spPr/>
      <dgm:t>
        <a:bodyPr/>
        <a:lstStyle/>
        <a:p>
          <a:endParaRPr lang="en-US"/>
        </a:p>
      </dgm:t>
    </dgm:pt>
    <dgm:pt modelId="{A50117E6-A4AC-4B4E-AD5E-E246902358F0}">
      <dgm:prSet phldrT="[Text]" custT="1"/>
      <dgm:spPr/>
      <dgm:t>
        <a:bodyPr/>
        <a:lstStyle/>
        <a:p>
          <a:r>
            <a:rPr lang="en-US" sz="2800" dirty="0"/>
            <a:t>a valid </a:t>
          </a:r>
          <a:r>
            <a:rPr lang="en-US" sz="2800" b="1" dirty="0"/>
            <a:t>English Language Test</a:t>
          </a:r>
        </a:p>
      </dgm:t>
    </dgm:pt>
    <dgm:pt modelId="{611B3F72-C65B-4013-8FDE-69044DB81DF6}" type="parTrans" cxnId="{3642160B-D613-4A34-9CAF-43B2943E9263}">
      <dgm:prSet/>
      <dgm:spPr/>
      <dgm:t>
        <a:bodyPr/>
        <a:lstStyle/>
        <a:p>
          <a:endParaRPr lang="en-US"/>
        </a:p>
      </dgm:t>
    </dgm:pt>
    <dgm:pt modelId="{9A8518DE-098E-4B69-A038-D0FC42E8F3F3}" type="sibTrans" cxnId="{3642160B-D613-4A34-9CAF-43B2943E9263}">
      <dgm:prSet/>
      <dgm:spPr/>
      <dgm:t>
        <a:bodyPr/>
        <a:lstStyle/>
        <a:p>
          <a:endParaRPr lang="en-US"/>
        </a:p>
      </dgm:t>
    </dgm:pt>
    <dgm:pt modelId="{73D146F7-F350-48C8-A5E4-09778DCF8AE6}">
      <dgm:prSet phldrT="[Text]" custT="1"/>
      <dgm:spPr/>
      <dgm:t>
        <a:bodyPr/>
        <a:lstStyle/>
        <a:p>
          <a:r>
            <a:rPr lang="en-US" sz="2800" dirty="0"/>
            <a:t>the </a:t>
          </a:r>
          <a:r>
            <a:rPr lang="en-US" sz="2800" b="1" dirty="0"/>
            <a:t>Equality and Diversity Form</a:t>
          </a:r>
        </a:p>
      </dgm:t>
    </dgm:pt>
    <dgm:pt modelId="{0A834718-B805-461B-90DF-16C085D0AC39}" type="parTrans" cxnId="{B9CBCD7B-1A24-4B11-B1AA-149C5C7FE548}">
      <dgm:prSet/>
      <dgm:spPr/>
      <dgm:t>
        <a:bodyPr/>
        <a:lstStyle/>
        <a:p>
          <a:endParaRPr lang="en-US"/>
        </a:p>
      </dgm:t>
    </dgm:pt>
    <dgm:pt modelId="{C405C022-850E-4A8E-9537-F26C081AE041}" type="sibTrans" cxnId="{B9CBCD7B-1A24-4B11-B1AA-149C5C7FE548}">
      <dgm:prSet/>
      <dgm:spPr/>
      <dgm:t>
        <a:bodyPr/>
        <a:lstStyle/>
        <a:p>
          <a:endParaRPr lang="en-US"/>
        </a:p>
      </dgm:t>
    </dgm:pt>
    <dgm:pt modelId="{AED98BB7-B46B-40A3-B9FB-9498BD46ADAD}">
      <dgm:prSet phldrT="[Text]" custT="1"/>
      <dgm:spPr/>
      <dgm:t>
        <a:bodyPr/>
        <a:lstStyle/>
        <a:p>
          <a:r>
            <a:rPr lang="en-US" sz="2800" dirty="0"/>
            <a:t>all Higher Education </a:t>
          </a:r>
          <a:r>
            <a:rPr lang="en-US" sz="2800" b="1" dirty="0"/>
            <a:t>Transcripts and certificates </a:t>
          </a:r>
          <a:r>
            <a:rPr lang="en-US" sz="2800" dirty="0"/>
            <a:t>of UG and PG degrees obtained to date</a:t>
          </a:r>
        </a:p>
      </dgm:t>
    </dgm:pt>
    <dgm:pt modelId="{84047D81-8215-44BE-B723-14F9954A8837}" type="parTrans" cxnId="{59356B8D-697D-433C-AFAC-A8EE5B209B23}">
      <dgm:prSet/>
      <dgm:spPr/>
      <dgm:t>
        <a:bodyPr/>
        <a:lstStyle/>
        <a:p>
          <a:endParaRPr lang="en-US"/>
        </a:p>
      </dgm:t>
    </dgm:pt>
    <dgm:pt modelId="{E7E9EDD9-9547-4E71-A18E-7C9692A0A96A}" type="sibTrans" cxnId="{59356B8D-697D-433C-AFAC-A8EE5B209B23}">
      <dgm:prSet/>
      <dgm:spPr/>
      <dgm:t>
        <a:bodyPr/>
        <a:lstStyle/>
        <a:p>
          <a:endParaRPr lang="en-US"/>
        </a:p>
      </dgm:t>
    </dgm:pt>
    <dgm:pt modelId="{4AAD5850-535A-4EAC-9DEB-6D15D9A01BE0}">
      <dgm:prSet phldrT="[Text]" custT="1"/>
      <dgm:spPr/>
      <dgm:t>
        <a:bodyPr/>
        <a:lstStyle/>
        <a:p>
          <a:r>
            <a:rPr lang="en-US" sz="2800" dirty="0"/>
            <a:t>a proof of your </a:t>
          </a:r>
          <a:r>
            <a:rPr lang="en-US" sz="2800" b="1" dirty="0"/>
            <a:t>Immigration status</a:t>
          </a:r>
        </a:p>
      </dgm:t>
    </dgm:pt>
    <dgm:pt modelId="{A0E8D586-A0A4-4421-9195-6D497FC15EB5}" type="parTrans" cxnId="{C867AE82-A9D9-4CAA-8221-93201D1CE747}">
      <dgm:prSet/>
      <dgm:spPr/>
      <dgm:t>
        <a:bodyPr/>
        <a:lstStyle/>
        <a:p>
          <a:endParaRPr lang="en-US"/>
        </a:p>
      </dgm:t>
    </dgm:pt>
    <dgm:pt modelId="{50D07B1C-E651-45E5-B725-B2D7DE43EAD1}" type="sibTrans" cxnId="{C867AE82-A9D9-4CAA-8221-93201D1CE747}">
      <dgm:prSet/>
      <dgm:spPr/>
      <dgm:t>
        <a:bodyPr/>
        <a:lstStyle/>
        <a:p>
          <a:endParaRPr lang="en-US"/>
        </a:p>
      </dgm:t>
    </dgm:pt>
    <dgm:pt modelId="{FAC9EA2F-631E-4E31-AE12-9AEF4943717D}" type="pres">
      <dgm:prSet presAssocID="{02F8DBB6-B123-4E8D-9A32-E5F2ABFE66B0}" presName="Name0" presStyleCnt="0">
        <dgm:presLayoutVars>
          <dgm:dir/>
          <dgm:animLvl val="lvl"/>
          <dgm:resizeHandles val="exact"/>
        </dgm:presLayoutVars>
      </dgm:prSet>
      <dgm:spPr/>
    </dgm:pt>
    <dgm:pt modelId="{049F95C8-AD5B-42F4-AFDB-795E2A1BC201}" type="pres">
      <dgm:prSet presAssocID="{5C3510C3-A21F-4998-A12A-FB7CA9941EC8}" presName="composite" presStyleCnt="0"/>
      <dgm:spPr/>
    </dgm:pt>
    <dgm:pt modelId="{3F57E0A9-11D8-45FA-AD3A-933D265B7043}" type="pres">
      <dgm:prSet presAssocID="{5C3510C3-A21F-4998-A12A-FB7CA9941EC8}" presName="parTx" presStyleLbl="alignNode1" presStyleIdx="0" presStyleCnt="2" custLinFactNeighborX="-164" custLinFactNeighborY="-627">
        <dgm:presLayoutVars>
          <dgm:chMax val="0"/>
          <dgm:chPref val="0"/>
          <dgm:bulletEnabled val="1"/>
        </dgm:presLayoutVars>
      </dgm:prSet>
      <dgm:spPr/>
    </dgm:pt>
    <dgm:pt modelId="{6123CF9F-179D-43BA-92CB-8FD01AC89CD6}" type="pres">
      <dgm:prSet presAssocID="{5C3510C3-A21F-4998-A12A-FB7CA9941EC8}" presName="desTx" presStyleLbl="alignAccFollowNode1" presStyleIdx="0" presStyleCnt="2">
        <dgm:presLayoutVars>
          <dgm:bulletEnabled val="1"/>
        </dgm:presLayoutVars>
      </dgm:prSet>
      <dgm:spPr/>
    </dgm:pt>
    <dgm:pt modelId="{23A04321-33AA-48AD-BD02-F3223D880EFA}" type="pres">
      <dgm:prSet presAssocID="{2B5BA4A1-D7F7-4A86-A3AF-933B4DDBD016}" presName="space" presStyleCnt="0"/>
      <dgm:spPr/>
    </dgm:pt>
    <dgm:pt modelId="{EBACD3CE-F5D1-4B92-BD65-CAF6ACFCAA52}" type="pres">
      <dgm:prSet presAssocID="{C3E5FA9D-EAD4-4A8E-BB6C-AEAD014F50AB}" presName="composite" presStyleCnt="0"/>
      <dgm:spPr/>
    </dgm:pt>
    <dgm:pt modelId="{A59205DD-689A-4DE2-97E7-0FEA3BD0150E}" type="pres">
      <dgm:prSet presAssocID="{C3E5FA9D-EAD4-4A8E-BB6C-AEAD014F50AB}" presName="parTx" presStyleLbl="alignNode1" presStyleIdx="1" presStyleCnt="2" custScaleX="78114">
        <dgm:presLayoutVars>
          <dgm:chMax val="0"/>
          <dgm:chPref val="0"/>
          <dgm:bulletEnabled val="1"/>
        </dgm:presLayoutVars>
      </dgm:prSet>
      <dgm:spPr/>
    </dgm:pt>
    <dgm:pt modelId="{CDA5A28D-CF0F-45AF-8A9B-E975F1967121}" type="pres">
      <dgm:prSet presAssocID="{C3E5FA9D-EAD4-4A8E-BB6C-AEAD014F50AB}" presName="desTx" presStyleLbl="alignAccFollowNode1" presStyleIdx="1" presStyleCnt="2" custScaleX="78068">
        <dgm:presLayoutVars>
          <dgm:bulletEnabled val="1"/>
        </dgm:presLayoutVars>
      </dgm:prSet>
      <dgm:spPr/>
    </dgm:pt>
  </dgm:ptLst>
  <dgm:cxnLst>
    <dgm:cxn modelId="{3642160B-D613-4A34-9CAF-43B2943E9263}" srcId="{C3E5FA9D-EAD4-4A8E-BB6C-AEAD014F50AB}" destId="{A50117E6-A4AC-4B4E-AD5E-E246902358F0}" srcOrd="1" destOrd="0" parTransId="{611B3F72-C65B-4013-8FDE-69044DB81DF6}" sibTransId="{9A8518DE-098E-4B69-A038-D0FC42E8F3F3}"/>
    <dgm:cxn modelId="{DDA62C13-D0C7-47E0-AB9D-598CCCD91684}" type="presOf" srcId="{00233966-1489-4673-AD9E-380E0D91E83C}" destId="{6123CF9F-179D-43BA-92CB-8FD01AC89CD6}" srcOrd="0" destOrd="2" presId="urn:microsoft.com/office/officeart/2005/8/layout/hList1"/>
    <dgm:cxn modelId="{3C600C25-D5F0-429D-84AE-FFA15AA73349}" srcId="{C3E5FA9D-EAD4-4A8E-BB6C-AEAD014F50AB}" destId="{18090C15-DD3D-4FA1-B679-92E7364E6109}" srcOrd="0" destOrd="0" parTransId="{7427A0FC-C5CD-4074-94DE-50DD19C55BBF}" sibTransId="{CEC628F0-C828-4040-8A06-A41A6E1EF3FB}"/>
    <dgm:cxn modelId="{A5A93827-E5E4-492A-BE2E-F0F1A67716F4}" srcId="{02F8DBB6-B123-4E8D-9A32-E5F2ABFE66B0}" destId="{C3E5FA9D-EAD4-4A8E-BB6C-AEAD014F50AB}" srcOrd="1" destOrd="0" parTransId="{F2E462DA-1393-4C51-970C-5726EA36F4A3}" sibTransId="{DCAA4289-4C90-4CD7-85DF-8C3D26573D8E}"/>
    <dgm:cxn modelId="{45821532-C929-43B6-907B-9EDF7668D98E}" type="presOf" srcId="{5C3510C3-A21F-4998-A12A-FB7CA9941EC8}" destId="{3F57E0A9-11D8-45FA-AD3A-933D265B7043}" srcOrd="0" destOrd="0" presId="urn:microsoft.com/office/officeart/2005/8/layout/hList1"/>
    <dgm:cxn modelId="{D2874249-1509-4996-ADDC-4EA1D7579D89}" srcId="{5C3510C3-A21F-4998-A12A-FB7CA9941EC8}" destId="{8A1A4656-199A-4D5A-B7BA-54264E3377E7}" srcOrd="0" destOrd="0" parTransId="{B9333D0C-9F07-4202-91FF-B481B11F245C}" sibTransId="{71F83F80-465E-4B7F-8294-842CBED6886A}"/>
    <dgm:cxn modelId="{683FF04C-E740-4C46-BCED-3928D6A0DFED}" type="presOf" srcId="{02F8DBB6-B123-4E8D-9A32-E5F2ABFE66B0}" destId="{FAC9EA2F-631E-4E31-AE12-9AEF4943717D}" srcOrd="0" destOrd="0" presId="urn:microsoft.com/office/officeart/2005/8/layout/hList1"/>
    <dgm:cxn modelId="{CB0BE84F-35E0-4A34-940C-CBFAA8FFD0BD}" srcId="{02F8DBB6-B123-4E8D-9A32-E5F2ABFE66B0}" destId="{5C3510C3-A21F-4998-A12A-FB7CA9941EC8}" srcOrd="0" destOrd="0" parTransId="{3375E4F2-6A21-46E3-877B-CF5B5D6361E8}" sibTransId="{2B5BA4A1-D7F7-4A86-A3AF-933B4DDBD016}"/>
    <dgm:cxn modelId="{3A24EB71-9E80-48B3-A6F5-036207D83E5C}" type="presOf" srcId="{AED98BB7-B46B-40A3-B9FB-9498BD46ADAD}" destId="{6123CF9F-179D-43BA-92CB-8FD01AC89CD6}" srcOrd="0" destOrd="3" presId="urn:microsoft.com/office/officeart/2005/8/layout/hList1"/>
    <dgm:cxn modelId="{B9CBCD7B-1A24-4B11-B1AA-149C5C7FE548}" srcId="{5C3510C3-A21F-4998-A12A-FB7CA9941EC8}" destId="{73D146F7-F350-48C8-A5E4-09778DCF8AE6}" srcOrd="1" destOrd="0" parTransId="{0A834718-B805-461B-90DF-16C085D0AC39}" sibTransId="{C405C022-850E-4A8E-9537-F26C081AE041}"/>
    <dgm:cxn modelId="{C867AE82-A9D9-4CAA-8221-93201D1CE747}" srcId="{C3E5FA9D-EAD4-4A8E-BB6C-AEAD014F50AB}" destId="{4AAD5850-535A-4EAC-9DEB-6D15D9A01BE0}" srcOrd="2" destOrd="0" parTransId="{A0E8D586-A0A4-4421-9195-6D497FC15EB5}" sibTransId="{50D07B1C-E651-45E5-B725-B2D7DE43EAD1}"/>
    <dgm:cxn modelId="{6227C983-8CCD-415F-B4B4-397FD5700765}" srcId="{5C3510C3-A21F-4998-A12A-FB7CA9941EC8}" destId="{00233966-1489-4673-AD9E-380E0D91E83C}" srcOrd="2" destOrd="0" parTransId="{26778EB7-0674-4918-8841-05C6955ED0EA}" sibTransId="{BC3C8BC6-AD89-452D-9DE6-467F14E2CA2B}"/>
    <dgm:cxn modelId="{AC970A85-B3B9-4F14-B567-1999DB15C089}" type="presOf" srcId="{18090C15-DD3D-4FA1-B679-92E7364E6109}" destId="{CDA5A28D-CF0F-45AF-8A9B-E975F1967121}" srcOrd="0" destOrd="0" presId="urn:microsoft.com/office/officeart/2005/8/layout/hList1"/>
    <dgm:cxn modelId="{59356B8D-697D-433C-AFAC-A8EE5B209B23}" srcId="{5C3510C3-A21F-4998-A12A-FB7CA9941EC8}" destId="{AED98BB7-B46B-40A3-B9FB-9498BD46ADAD}" srcOrd="3" destOrd="0" parTransId="{84047D81-8215-44BE-B723-14F9954A8837}" sibTransId="{E7E9EDD9-9547-4E71-A18E-7C9692A0A96A}"/>
    <dgm:cxn modelId="{A2E92D91-99D4-4B59-919A-46FCD6094E21}" type="presOf" srcId="{4AAD5850-535A-4EAC-9DEB-6D15D9A01BE0}" destId="{CDA5A28D-CF0F-45AF-8A9B-E975F1967121}" srcOrd="0" destOrd="2" presId="urn:microsoft.com/office/officeart/2005/8/layout/hList1"/>
    <dgm:cxn modelId="{982EB89D-790D-460C-B001-BD51DD0F65B2}" type="presOf" srcId="{C3E5FA9D-EAD4-4A8E-BB6C-AEAD014F50AB}" destId="{A59205DD-689A-4DE2-97E7-0FEA3BD0150E}" srcOrd="0" destOrd="0" presId="urn:microsoft.com/office/officeart/2005/8/layout/hList1"/>
    <dgm:cxn modelId="{573B6AA0-DE8E-471B-A776-0CE01BBFFCD0}" type="presOf" srcId="{A50117E6-A4AC-4B4E-AD5E-E246902358F0}" destId="{CDA5A28D-CF0F-45AF-8A9B-E975F1967121}" srcOrd="0" destOrd="1" presId="urn:microsoft.com/office/officeart/2005/8/layout/hList1"/>
    <dgm:cxn modelId="{295976C6-ED95-4A57-BD89-1CB09B0EEBFF}" type="presOf" srcId="{8A1A4656-199A-4D5A-B7BA-54264E3377E7}" destId="{6123CF9F-179D-43BA-92CB-8FD01AC89CD6}" srcOrd="0" destOrd="0" presId="urn:microsoft.com/office/officeart/2005/8/layout/hList1"/>
    <dgm:cxn modelId="{687DEAD3-5E4F-4A33-A6E5-5B4DF50F5AEF}" type="presOf" srcId="{73D146F7-F350-48C8-A5E4-09778DCF8AE6}" destId="{6123CF9F-179D-43BA-92CB-8FD01AC89CD6}" srcOrd="0" destOrd="1" presId="urn:microsoft.com/office/officeart/2005/8/layout/hList1"/>
    <dgm:cxn modelId="{3F82E951-1BA0-4016-BA03-7272D3603982}" type="presParOf" srcId="{FAC9EA2F-631E-4E31-AE12-9AEF4943717D}" destId="{049F95C8-AD5B-42F4-AFDB-795E2A1BC201}" srcOrd="0" destOrd="0" presId="urn:microsoft.com/office/officeart/2005/8/layout/hList1"/>
    <dgm:cxn modelId="{744651AC-3A14-4D29-9EF1-FD6D1E0C7756}" type="presParOf" srcId="{049F95C8-AD5B-42F4-AFDB-795E2A1BC201}" destId="{3F57E0A9-11D8-45FA-AD3A-933D265B7043}" srcOrd="0" destOrd="0" presId="urn:microsoft.com/office/officeart/2005/8/layout/hList1"/>
    <dgm:cxn modelId="{93F05A4E-EA65-44DF-8374-106CE548118D}" type="presParOf" srcId="{049F95C8-AD5B-42F4-AFDB-795E2A1BC201}" destId="{6123CF9F-179D-43BA-92CB-8FD01AC89CD6}" srcOrd="1" destOrd="0" presId="urn:microsoft.com/office/officeart/2005/8/layout/hList1"/>
    <dgm:cxn modelId="{2ACB5C7F-C083-4280-A67B-8F1F0F1581C8}" type="presParOf" srcId="{FAC9EA2F-631E-4E31-AE12-9AEF4943717D}" destId="{23A04321-33AA-48AD-BD02-F3223D880EFA}" srcOrd="1" destOrd="0" presId="urn:microsoft.com/office/officeart/2005/8/layout/hList1"/>
    <dgm:cxn modelId="{076B2DB3-A919-459B-B43C-B70697F6B47F}" type="presParOf" srcId="{FAC9EA2F-631E-4E31-AE12-9AEF4943717D}" destId="{EBACD3CE-F5D1-4B92-BD65-CAF6ACFCAA52}" srcOrd="2" destOrd="0" presId="urn:microsoft.com/office/officeart/2005/8/layout/hList1"/>
    <dgm:cxn modelId="{4577A0B1-C676-4ED8-ADEF-542215B56724}" type="presParOf" srcId="{EBACD3CE-F5D1-4B92-BD65-CAF6ACFCAA52}" destId="{A59205DD-689A-4DE2-97E7-0FEA3BD0150E}" srcOrd="0" destOrd="0" presId="urn:microsoft.com/office/officeart/2005/8/layout/hList1"/>
    <dgm:cxn modelId="{32256FA2-E384-4B45-9380-11DDAC48475E}" type="presParOf" srcId="{EBACD3CE-F5D1-4B92-BD65-CAF6ACFCAA52}" destId="{CDA5A28D-CF0F-45AF-8A9B-E975F196712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CD83F-5425-47A1-B2B5-993C4E35F90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C08D908-983B-41BE-9CA7-53C966BC395F}">
      <dgm:prSet phldrT="[Text]" custT="1"/>
      <dgm:spPr/>
      <dgm:t>
        <a:bodyPr/>
        <a:lstStyle/>
        <a:p>
          <a:r>
            <a:rPr lang="en-US" sz="1800" dirty="0"/>
            <a:t>Prepare</a:t>
          </a:r>
          <a:r>
            <a:rPr lang="en-US" sz="1500" dirty="0"/>
            <a:t> A</a:t>
          </a:r>
          <a:r>
            <a:rPr lang="en-US" sz="1800" dirty="0"/>
            <a:t>pplication</a:t>
          </a:r>
          <a:endParaRPr lang="en-US" sz="1500" dirty="0"/>
        </a:p>
      </dgm:t>
    </dgm:pt>
    <dgm:pt modelId="{5AA59A2C-81DE-447D-B81A-748FB85F502B}" type="parTrans" cxnId="{80674853-95F1-472E-97EB-DECF37A94CFA}">
      <dgm:prSet/>
      <dgm:spPr/>
      <dgm:t>
        <a:bodyPr/>
        <a:lstStyle/>
        <a:p>
          <a:endParaRPr lang="en-US"/>
        </a:p>
      </dgm:t>
    </dgm:pt>
    <dgm:pt modelId="{5E612B84-A391-49EF-82C2-EECEDCF85F80}" type="sibTrans" cxnId="{80674853-95F1-472E-97EB-DECF37A94CFA}">
      <dgm:prSet/>
      <dgm:spPr/>
      <dgm:t>
        <a:bodyPr/>
        <a:lstStyle/>
        <a:p>
          <a:endParaRPr lang="en-US"/>
        </a:p>
      </dgm:t>
    </dgm:pt>
    <dgm:pt modelId="{1434A4FC-1F5A-4BB1-97E3-860642F4E7BF}">
      <dgm:prSet phldrT="[Text]"/>
      <dgm:spPr/>
      <dgm:t>
        <a:bodyPr/>
        <a:lstStyle/>
        <a:p>
          <a:r>
            <a:rPr lang="en-US" dirty="0">
              <a:solidFill>
                <a:srgbClr val="C00000"/>
              </a:solidFill>
            </a:rPr>
            <a:t>Compulsory documents</a:t>
          </a:r>
        </a:p>
      </dgm:t>
    </dgm:pt>
    <dgm:pt modelId="{C4475F92-64A5-4344-9724-36D9AF4E66B2}" type="parTrans" cxnId="{209901D6-3BB5-4057-8B8C-493144FDDF03}">
      <dgm:prSet/>
      <dgm:spPr/>
      <dgm:t>
        <a:bodyPr/>
        <a:lstStyle/>
        <a:p>
          <a:endParaRPr lang="en-US"/>
        </a:p>
      </dgm:t>
    </dgm:pt>
    <dgm:pt modelId="{DD49E768-A08D-410C-9268-ECE4B7E25183}" type="sibTrans" cxnId="{209901D6-3BB5-4057-8B8C-493144FDDF03}">
      <dgm:prSet/>
      <dgm:spPr/>
      <dgm:t>
        <a:bodyPr/>
        <a:lstStyle/>
        <a:p>
          <a:endParaRPr lang="en-US"/>
        </a:p>
      </dgm:t>
    </dgm:pt>
    <dgm:pt modelId="{D148A49F-A39D-4A23-BBBB-F4A159C68C31}">
      <dgm:prSet phldrT="[Text]"/>
      <dgm:spPr/>
      <dgm:t>
        <a:bodyPr/>
        <a:lstStyle/>
        <a:p>
          <a:r>
            <a:rPr lang="en-US" dirty="0">
              <a:solidFill>
                <a:srgbClr val="CC0504"/>
              </a:solidFill>
            </a:rPr>
            <a:t>Optional documents </a:t>
          </a:r>
          <a:r>
            <a:rPr lang="en-US" dirty="0"/>
            <a:t>depending on circumstances</a:t>
          </a:r>
          <a:endParaRPr lang="en-US" dirty="0">
            <a:solidFill>
              <a:srgbClr val="C10043"/>
            </a:solidFill>
          </a:endParaRPr>
        </a:p>
      </dgm:t>
    </dgm:pt>
    <dgm:pt modelId="{EB21B347-858E-4C94-8EC7-BD46B597E048}" type="parTrans" cxnId="{F4BB2DC9-0771-40ED-AC75-E81A2ECAA79C}">
      <dgm:prSet/>
      <dgm:spPr/>
      <dgm:t>
        <a:bodyPr/>
        <a:lstStyle/>
        <a:p>
          <a:endParaRPr lang="en-US"/>
        </a:p>
      </dgm:t>
    </dgm:pt>
    <dgm:pt modelId="{ACB1A179-35E4-45F6-B5DE-D90417984072}" type="sibTrans" cxnId="{F4BB2DC9-0771-40ED-AC75-E81A2ECAA79C}">
      <dgm:prSet/>
      <dgm:spPr/>
      <dgm:t>
        <a:bodyPr/>
        <a:lstStyle/>
        <a:p>
          <a:endParaRPr lang="en-US"/>
        </a:p>
      </dgm:t>
    </dgm:pt>
    <dgm:pt modelId="{9679BCEF-B3B6-41B6-8462-BE02155295C6}">
      <dgm:prSet phldrT="[Text]" custT="1"/>
      <dgm:spPr/>
      <dgm:t>
        <a:bodyPr/>
        <a:lstStyle/>
        <a:p>
          <a:r>
            <a:rPr lang="en-US" sz="1800" dirty="0"/>
            <a:t>Contact Referees</a:t>
          </a:r>
        </a:p>
      </dgm:t>
    </dgm:pt>
    <dgm:pt modelId="{125AFA18-C373-4661-97FE-A8A0E4C6A30F}" type="parTrans" cxnId="{BDDDA802-1BDF-444D-BB14-03CED55CE1D9}">
      <dgm:prSet/>
      <dgm:spPr/>
      <dgm:t>
        <a:bodyPr/>
        <a:lstStyle/>
        <a:p>
          <a:endParaRPr lang="en-US"/>
        </a:p>
      </dgm:t>
    </dgm:pt>
    <dgm:pt modelId="{B10D35DC-AD21-4AD0-9007-8F217C62BDEF}" type="sibTrans" cxnId="{BDDDA802-1BDF-444D-BB14-03CED55CE1D9}">
      <dgm:prSet/>
      <dgm:spPr/>
      <dgm:t>
        <a:bodyPr/>
        <a:lstStyle/>
        <a:p>
          <a:endParaRPr lang="en-US"/>
        </a:p>
      </dgm:t>
    </dgm:pt>
    <dgm:pt modelId="{D5974F96-55B4-4BFE-BE63-A6894BFD857A}">
      <dgm:prSet phldrT="[Text]"/>
      <dgm:spPr/>
      <dgm:t>
        <a:bodyPr/>
        <a:lstStyle/>
        <a:p>
          <a:r>
            <a:rPr lang="en-US" dirty="0"/>
            <a:t>Send the E5 reference form to </a:t>
          </a:r>
          <a:r>
            <a:rPr lang="en-US" dirty="0">
              <a:solidFill>
                <a:srgbClr val="C00000"/>
              </a:solidFill>
            </a:rPr>
            <a:t>2 referees</a:t>
          </a:r>
        </a:p>
      </dgm:t>
    </dgm:pt>
    <dgm:pt modelId="{F318648F-00DA-4941-9969-1D49B6227D28}" type="parTrans" cxnId="{B04D77DE-116E-431D-92F2-693AC45F6B09}">
      <dgm:prSet/>
      <dgm:spPr/>
      <dgm:t>
        <a:bodyPr/>
        <a:lstStyle/>
        <a:p>
          <a:endParaRPr lang="en-US"/>
        </a:p>
      </dgm:t>
    </dgm:pt>
    <dgm:pt modelId="{049A4683-F0E1-4157-99A6-BF9F82A2CC55}" type="sibTrans" cxnId="{B04D77DE-116E-431D-92F2-693AC45F6B09}">
      <dgm:prSet/>
      <dgm:spPr/>
      <dgm:t>
        <a:bodyPr/>
        <a:lstStyle/>
        <a:p>
          <a:endParaRPr lang="en-US"/>
        </a:p>
      </dgm:t>
    </dgm:pt>
    <dgm:pt modelId="{41C47146-7130-4C56-9EA3-E289C89199C3}">
      <dgm:prSet phldrT="[Text]"/>
      <dgm:spPr/>
      <dgm:t>
        <a:bodyPr/>
        <a:lstStyle/>
        <a:p>
          <a:r>
            <a:rPr lang="en-US" dirty="0"/>
            <a:t>Referees must </a:t>
          </a:r>
          <a:r>
            <a:rPr lang="en-US" dirty="0">
              <a:solidFill>
                <a:srgbClr val="C00000"/>
              </a:solidFill>
            </a:rPr>
            <a:t>upload their reference form </a:t>
          </a:r>
          <a:r>
            <a:rPr lang="en-US" dirty="0">
              <a:solidFill>
                <a:schemeClr val="tx1"/>
              </a:solidFill>
            </a:rPr>
            <a:t>via their referee portal by the application deadline</a:t>
          </a:r>
        </a:p>
      </dgm:t>
    </dgm:pt>
    <dgm:pt modelId="{719EE45C-21C6-4421-BB22-D13D82C08946}" type="parTrans" cxnId="{8F1469B9-741F-41E6-9E4A-2F4BB8296556}">
      <dgm:prSet/>
      <dgm:spPr/>
      <dgm:t>
        <a:bodyPr/>
        <a:lstStyle/>
        <a:p>
          <a:endParaRPr lang="en-US"/>
        </a:p>
      </dgm:t>
    </dgm:pt>
    <dgm:pt modelId="{AA926271-99A1-4C58-9AAC-27F6F5FFC4D8}" type="sibTrans" cxnId="{8F1469B9-741F-41E6-9E4A-2F4BB8296556}">
      <dgm:prSet/>
      <dgm:spPr/>
      <dgm:t>
        <a:bodyPr/>
        <a:lstStyle/>
        <a:p>
          <a:endParaRPr lang="en-US"/>
        </a:p>
      </dgm:t>
    </dgm:pt>
    <dgm:pt modelId="{7E556BB7-9A73-4B36-862A-A6F73905482B}">
      <dgm:prSet phldrT="[Text]" custT="1"/>
      <dgm:spPr/>
      <dgm:t>
        <a:bodyPr/>
        <a:lstStyle/>
        <a:p>
          <a:r>
            <a:rPr lang="en-US" sz="1800" dirty="0"/>
            <a:t>Submit application</a:t>
          </a:r>
        </a:p>
      </dgm:t>
    </dgm:pt>
    <dgm:pt modelId="{310E7D53-2D79-4D4D-9591-48268996335E}" type="parTrans" cxnId="{DC1651D6-AF8A-40BB-8B33-51C8781CB981}">
      <dgm:prSet/>
      <dgm:spPr/>
      <dgm:t>
        <a:bodyPr/>
        <a:lstStyle/>
        <a:p>
          <a:endParaRPr lang="en-US"/>
        </a:p>
      </dgm:t>
    </dgm:pt>
    <dgm:pt modelId="{968FA51A-06EF-43FC-BE60-EFCC1E2D1428}" type="sibTrans" cxnId="{DC1651D6-AF8A-40BB-8B33-51C8781CB981}">
      <dgm:prSet/>
      <dgm:spPr/>
      <dgm:t>
        <a:bodyPr/>
        <a:lstStyle/>
        <a:p>
          <a:endParaRPr lang="en-US"/>
        </a:p>
      </dgm:t>
    </dgm:pt>
    <dgm:pt modelId="{E51DC606-8507-4F0B-9B8C-12C36D2DC73B}">
      <dgm:prSet phldrT="[Text]"/>
      <dgm:spPr/>
      <dgm:t>
        <a:bodyPr/>
        <a:lstStyle/>
        <a:p>
          <a:r>
            <a:rPr lang="en-US" dirty="0">
              <a:solidFill>
                <a:srgbClr val="C10043"/>
              </a:solidFill>
            </a:rPr>
            <a:t>Upload your application material on our application portal </a:t>
          </a:r>
          <a:r>
            <a:rPr lang="en-US" dirty="0">
              <a:solidFill>
                <a:schemeClr val="tx1"/>
              </a:solidFill>
            </a:rPr>
            <a:t>by the application deadline</a:t>
          </a:r>
        </a:p>
      </dgm:t>
    </dgm:pt>
    <dgm:pt modelId="{E51D5E46-A254-4741-B905-DA8824CF21AE}" type="parTrans" cxnId="{6ED11A2A-0A6D-4B2D-9614-A1FA54C3FCE6}">
      <dgm:prSet/>
      <dgm:spPr/>
      <dgm:t>
        <a:bodyPr/>
        <a:lstStyle/>
        <a:p>
          <a:endParaRPr lang="en-US"/>
        </a:p>
      </dgm:t>
    </dgm:pt>
    <dgm:pt modelId="{A6E8FE7B-0445-4465-AECB-F1A7C90F9DE4}" type="sibTrans" cxnId="{6ED11A2A-0A6D-4B2D-9614-A1FA54C3FCE6}">
      <dgm:prSet/>
      <dgm:spPr/>
      <dgm:t>
        <a:bodyPr/>
        <a:lstStyle/>
        <a:p>
          <a:endParaRPr lang="en-US"/>
        </a:p>
      </dgm:t>
    </dgm:pt>
    <dgm:pt modelId="{B652E23C-CC45-43A9-B3B5-7243AFDAA43E}">
      <dgm:prSet phldrT="[Text]"/>
      <dgm:spPr/>
      <dgm:t>
        <a:bodyPr/>
        <a:lstStyle/>
        <a:p>
          <a:r>
            <a:rPr lang="en-US" dirty="0"/>
            <a:t>Applications not including the compulsory documents by the deadline will be automatically rejected</a:t>
          </a:r>
        </a:p>
      </dgm:t>
    </dgm:pt>
    <dgm:pt modelId="{83BA8442-263E-439E-BBEC-A45C1D4855A5}" type="parTrans" cxnId="{3D28951E-AB81-4334-93B3-59C34C6BEAB4}">
      <dgm:prSet/>
      <dgm:spPr/>
      <dgm:t>
        <a:bodyPr/>
        <a:lstStyle/>
        <a:p>
          <a:endParaRPr lang="en-US"/>
        </a:p>
      </dgm:t>
    </dgm:pt>
    <dgm:pt modelId="{81D6C918-D76C-4F69-988A-E1B5DC8A266F}" type="sibTrans" cxnId="{3D28951E-AB81-4334-93B3-59C34C6BEAB4}">
      <dgm:prSet/>
      <dgm:spPr/>
      <dgm:t>
        <a:bodyPr/>
        <a:lstStyle/>
        <a:p>
          <a:endParaRPr lang="en-US"/>
        </a:p>
      </dgm:t>
    </dgm:pt>
    <dgm:pt modelId="{310221FA-BEB0-475F-B7E7-AD25CD940823}" type="pres">
      <dgm:prSet presAssocID="{A4ACD83F-5425-47A1-B2B5-993C4E35F901}" presName="linearFlow" presStyleCnt="0">
        <dgm:presLayoutVars>
          <dgm:dir/>
          <dgm:animLvl val="lvl"/>
          <dgm:resizeHandles val="exact"/>
        </dgm:presLayoutVars>
      </dgm:prSet>
      <dgm:spPr/>
    </dgm:pt>
    <dgm:pt modelId="{4C4095CD-72CF-4610-9E53-30D3F733EEC6}" type="pres">
      <dgm:prSet presAssocID="{BC08D908-983B-41BE-9CA7-53C966BC395F}" presName="composite" presStyleCnt="0"/>
      <dgm:spPr/>
    </dgm:pt>
    <dgm:pt modelId="{727726EB-6B44-44B4-99D4-862716932C78}" type="pres">
      <dgm:prSet presAssocID="{BC08D908-983B-41BE-9CA7-53C966BC395F}" presName="parentText" presStyleLbl="alignNode1" presStyleIdx="0" presStyleCnt="3">
        <dgm:presLayoutVars>
          <dgm:chMax val="1"/>
          <dgm:bulletEnabled val="1"/>
        </dgm:presLayoutVars>
      </dgm:prSet>
      <dgm:spPr/>
    </dgm:pt>
    <dgm:pt modelId="{889F3B9B-407C-4760-9274-16EF865FCCB5}" type="pres">
      <dgm:prSet presAssocID="{BC08D908-983B-41BE-9CA7-53C966BC395F}" presName="descendantText" presStyleLbl="alignAcc1" presStyleIdx="0" presStyleCnt="3">
        <dgm:presLayoutVars>
          <dgm:bulletEnabled val="1"/>
        </dgm:presLayoutVars>
      </dgm:prSet>
      <dgm:spPr/>
    </dgm:pt>
    <dgm:pt modelId="{55929019-1BBB-40EF-A943-887E818CC1DD}" type="pres">
      <dgm:prSet presAssocID="{5E612B84-A391-49EF-82C2-EECEDCF85F80}" presName="sp" presStyleCnt="0"/>
      <dgm:spPr/>
    </dgm:pt>
    <dgm:pt modelId="{69D2D1DB-2E19-4A5D-AC54-80B633AAA34C}" type="pres">
      <dgm:prSet presAssocID="{9679BCEF-B3B6-41B6-8462-BE02155295C6}" presName="composite" presStyleCnt="0"/>
      <dgm:spPr/>
    </dgm:pt>
    <dgm:pt modelId="{79520314-BD18-46FC-893D-7EFFD4E955F3}" type="pres">
      <dgm:prSet presAssocID="{9679BCEF-B3B6-41B6-8462-BE02155295C6}" presName="parentText" presStyleLbl="alignNode1" presStyleIdx="1" presStyleCnt="3">
        <dgm:presLayoutVars>
          <dgm:chMax val="1"/>
          <dgm:bulletEnabled val="1"/>
        </dgm:presLayoutVars>
      </dgm:prSet>
      <dgm:spPr/>
    </dgm:pt>
    <dgm:pt modelId="{5C1249C6-260A-4329-B43F-22F871640BE3}" type="pres">
      <dgm:prSet presAssocID="{9679BCEF-B3B6-41B6-8462-BE02155295C6}" presName="descendantText" presStyleLbl="alignAcc1" presStyleIdx="1" presStyleCnt="3">
        <dgm:presLayoutVars>
          <dgm:bulletEnabled val="1"/>
        </dgm:presLayoutVars>
      </dgm:prSet>
      <dgm:spPr/>
    </dgm:pt>
    <dgm:pt modelId="{5FB7E8DD-1289-4A6A-881D-9DE189736469}" type="pres">
      <dgm:prSet presAssocID="{B10D35DC-AD21-4AD0-9007-8F217C62BDEF}" presName="sp" presStyleCnt="0"/>
      <dgm:spPr/>
    </dgm:pt>
    <dgm:pt modelId="{8A97E8AC-F337-4D7C-96F9-BDC1784A51DF}" type="pres">
      <dgm:prSet presAssocID="{7E556BB7-9A73-4B36-862A-A6F73905482B}" presName="composite" presStyleCnt="0"/>
      <dgm:spPr/>
    </dgm:pt>
    <dgm:pt modelId="{A9E2D2DC-5BA1-45A8-9FAB-8D1C9B0A5B8E}" type="pres">
      <dgm:prSet presAssocID="{7E556BB7-9A73-4B36-862A-A6F73905482B}" presName="parentText" presStyleLbl="alignNode1" presStyleIdx="2" presStyleCnt="3">
        <dgm:presLayoutVars>
          <dgm:chMax val="1"/>
          <dgm:bulletEnabled val="1"/>
        </dgm:presLayoutVars>
      </dgm:prSet>
      <dgm:spPr/>
    </dgm:pt>
    <dgm:pt modelId="{812D4D0A-B5AA-4F61-99E0-CDEF2E9A781F}" type="pres">
      <dgm:prSet presAssocID="{7E556BB7-9A73-4B36-862A-A6F73905482B}" presName="descendantText" presStyleLbl="alignAcc1" presStyleIdx="2" presStyleCnt="3" custScaleY="107833">
        <dgm:presLayoutVars>
          <dgm:bulletEnabled val="1"/>
        </dgm:presLayoutVars>
      </dgm:prSet>
      <dgm:spPr/>
    </dgm:pt>
  </dgm:ptLst>
  <dgm:cxnLst>
    <dgm:cxn modelId="{BDDDA802-1BDF-444D-BB14-03CED55CE1D9}" srcId="{A4ACD83F-5425-47A1-B2B5-993C4E35F901}" destId="{9679BCEF-B3B6-41B6-8462-BE02155295C6}" srcOrd="1" destOrd="0" parTransId="{125AFA18-C373-4661-97FE-A8A0E4C6A30F}" sibTransId="{B10D35DC-AD21-4AD0-9007-8F217C62BDEF}"/>
    <dgm:cxn modelId="{3813360F-85FC-40C8-9F68-312A5DBD76BA}" type="presOf" srcId="{41C47146-7130-4C56-9EA3-E289C89199C3}" destId="{5C1249C6-260A-4329-B43F-22F871640BE3}" srcOrd="0" destOrd="1" presId="urn:microsoft.com/office/officeart/2005/8/layout/chevron2"/>
    <dgm:cxn modelId="{9277601B-8017-4B82-8399-DA5128DF50A2}" type="presOf" srcId="{A4ACD83F-5425-47A1-B2B5-993C4E35F901}" destId="{310221FA-BEB0-475F-B7E7-AD25CD940823}" srcOrd="0" destOrd="0" presId="urn:microsoft.com/office/officeart/2005/8/layout/chevron2"/>
    <dgm:cxn modelId="{3D28951E-AB81-4334-93B3-59C34C6BEAB4}" srcId="{7E556BB7-9A73-4B36-862A-A6F73905482B}" destId="{B652E23C-CC45-43A9-B3B5-7243AFDAA43E}" srcOrd="1" destOrd="0" parTransId="{83BA8442-263E-439E-BBEC-A45C1D4855A5}" sibTransId="{81D6C918-D76C-4F69-988A-E1B5DC8A266F}"/>
    <dgm:cxn modelId="{6ED11A2A-0A6D-4B2D-9614-A1FA54C3FCE6}" srcId="{7E556BB7-9A73-4B36-862A-A6F73905482B}" destId="{E51DC606-8507-4F0B-9B8C-12C36D2DC73B}" srcOrd="0" destOrd="0" parTransId="{E51D5E46-A254-4741-B905-DA8824CF21AE}" sibTransId="{A6E8FE7B-0445-4465-AECB-F1A7C90F9DE4}"/>
    <dgm:cxn modelId="{9C08DA3F-9EED-4ABE-BCE1-69C3B34DD92B}" type="presOf" srcId="{7E556BB7-9A73-4B36-862A-A6F73905482B}" destId="{A9E2D2DC-5BA1-45A8-9FAB-8D1C9B0A5B8E}" srcOrd="0" destOrd="0" presId="urn:microsoft.com/office/officeart/2005/8/layout/chevron2"/>
    <dgm:cxn modelId="{EBCEAB5C-FAAB-4F96-BF32-497C9CAA689C}" type="presOf" srcId="{1434A4FC-1F5A-4BB1-97E3-860642F4E7BF}" destId="{889F3B9B-407C-4760-9274-16EF865FCCB5}" srcOrd="0" destOrd="0" presId="urn:microsoft.com/office/officeart/2005/8/layout/chevron2"/>
    <dgm:cxn modelId="{46E94847-E8CE-419F-AADA-5E6D90476FF0}" type="presOf" srcId="{D148A49F-A39D-4A23-BBBB-F4A159C68C31}" destId="{889F3B9B-407C-4760-9274-16EF865FCCB5}" srcOrd="0" destOrd="1" presId="urn:microsoft.com/office/officeart/2005/8/layout/chevron2"/>
    <dgm:cxn modelId="{80674853-95F1-472E-97EB-DECF37A94CFA}" srcId="{A4ACD83F-5425-47A1-B2B5-993C4E35F901}" destId="{BC08D908-983B-41BE-9CA7-53C966BC395F}" srcOrd="0" destOrd="0" parTransId="{5AA59A2C-81DE-447D-B81A-748FB85F502B}" sibTransId="{5E612B84-A391-49EF-82C2-EECEDCF85F80}"/>
    <dgm:cxn modelId="{6007E375-05A1-4554-9122-AC51D518A27C}" type="presOf" srcId="{9679BCEF-B3B6-41B6-8462-BE02155295C6}" destId="{79520314-BD18-46FC-893D-7EFFD4E955F3}" srcOrd="0" destOrd="0" presId="urn:microsoft.com/office/officeart/2005/8/layout/chevron2"/>
    <dgm:cxn modelId="{8F1469B9-741F-41E6-9E4A-2F4BB8296556}" srcId="{9679BCEF-B3B6-41B6-8462-BE02155295C6}" destId="{41C47146-7130-4C56-9EA3-E289C89199C3}" srcOrd="1" destOrd="0" parTransId="{719EE45C-21C6-4421-BB22-D13D82C08946}" sibTransId="{AA926271-99A1-4C58-9AAC-27F6F5FFC4D8}"/>
    <dgm:cxn modelId="{F4BB2DC9-0771-40ED-AC75-E81A2ECAA79C}" srcId="{BC08D908-983B-41BE-9CA7-53C966BC395F}" destId="{D148A49F-A39D-4A23-BBBB-F4A159C68C31}" srcOrd="1" destOrd="0" parTransId="{EB21B347-858E-4C94-8EC7-BD46B597E048}" sibTransId="{ACB1A179-35E4-45F6-B5DE-D90417984072}"/>
    <dgm:cxn modelId="{88F82FD1-45A9-4C6A-AA30-1F07559A6756}" type="presOf" srcId="{B652E23C-CC45-43A9-B3B5-7243AFDAA43E}" destId="{812D4D0A-B5AA-4F61-99E0-CDEF2E9A781F}" srcOrd="0" destOrd="1" presId="urn:microsoft.com/office/officeart/2005/8/layout/chevron2"/>
    <dgm:cxn modelId="{209901D6-3BB5-4057-8B8C-493144FDDF03}" srcId="{BC08D908-983B-41BE-9CA7-53C966BC395F}" destId="{1434A4FC-1F5A-4BB1-97E3-860642F4E7BF}" srcOrd="0" destOrd="0" parTransId="{C4475F92-64A5-4344-9724-36D9AF4E66B2}" sibTransId="{DD49E768-A08D-410C-9268-ECE4B7E25183}"/>
    <dgm:cxn modelId="{DC1651D6-AF8A-40BB-8B33-51C8781CB981}" srcId="{A4ACD83F-5425-47A1-B2B5-993C4E35F901}" destId="{7E556BB7-9A73-4B36-862A-A6F73905482B}" srcOrd="2" destOrd="0" parTransId="{310E7D53-2D79-4D4D-9591-48268996335E}" sibTransId="{968FA51A-06EF-43FC-BE60-EFCC1E2D1428}"/>
    <dgm:cxn modelId="{B04D77DE-116E-431D-92F2-693AC45F6B09}" srcId="{9679BCEF-B3B6-41B6-8462-BE02155295C6}" destId="{D5974F96-55B4-4BFE-BE63-A6894BFD857A}" srcOrd="0" destOrd="0" parTransId="{F318648F-00DA-4941-9969-1D49B6227D28}" sibTransId="{049A4683-F0E1-4157-99A6-BF9F82A2CC55}"/>
    <dgm:cxn modelId="{7BC2A2ED-50F8-4BF0-A3E2-9A5D9D3537FF}" type="presOf" srcId="{BC08D908-983B-41BE-9CA7-53C966BC395F}" destId="{727726EB-6B44-44B4-99D4-862716932C78}" srcOrd="0" destOrd="0" presId="urn:microsoft.com/office/officeart/2005/8/layout/chevron2"/>
    <dgm:cxn modelId="{220908F1-CBD7-41A3-8716-D50DCD2445E9}" type="presOf" srcId="{E51DC606-8507-4F0B-9B8C-12C36D2DC73B}" destId="{812D4D0A-B5AA-4F61-99E0-CDEF2E9A781F}" srcOrd="0" destOrd="0" presId="urn:microsoft.com/office/officeart/2005/8/layout/chevron2"/>
    <dgm:cxn modelId="{DD05F4F1-248C-477D-831D-DF5560465E86}" type="presOf" srcId="{D5974F96-55B4-4BFE-BE63-A6894BFD857A}" destId="{5C1249C6-260A-4329-B43F-22F871640BE3}" srcOrd="0" destOrd="0" presId="urn:microsoft.com/office/officeart/2005/8/layout/chevron2"/>
    <dgm:cxn modelId="{1DF3DD83-4222-47D4-96F4-BF9EA812E494}" type="presParOf" srcId="{310221FA-BEB0-475F-B7E7-AD25CD940823}" destId="{4C4095CD-72CF-4610-9E53-30D3F733EEC6}" srcOrd="0" destOrd="0" presId="urn:microsoft.com/office/officeart/2005/8/layout/chevron2"/>
    <dgm:cxn modelId="{4214681C-2A8E-446F-8F75-688B68191781}" type="presParOf" srcId="{4C4095CD-72CF-4610-9E53-30D3F733EEC6}" destId="{727726EB-6B44-44B4-99D4-862716932C78}" srcOrd="0" destOrd="0" presId="urn:microsoft.com/office/officeart/2005/8/layout/chevron2"/>
    <dgm:cxn modelId="{F076A4B0-D8F4-433D-8303-87BA69C1FC63}" type="presParOf" srcId="{4C4095CD-72CF-4610-9E53-30D3F733EEC6}" destId="{889F3B9B-407C-4760-9274-16EF865FCCB5}" srcOrd="1" destOrd="0" presId="urn:microsoft.com/office/officeart/2005/8/layout/chevron2"/>
    <dgm:cxn modelId="{0A3DAC4C-8B25-4770-99C3-487D7D0BCEA9}" type="presParOf" srcId="{310221FA-BEB0-475F-B7E7-AD25CD940823}" destId="{55929019-1BBB-40EF-A943-887E818CC1DD}" srcOrd="1" destOrd="0" presId="urn:microsoft.com/office/officeart/2005/8/layout/chevron2"/>
    <dgm:cxn modelId="{AC6500BF-904C-4EBC-B499-1ECA14A46237}" type="presParOf" srcId="{310221FA-BEB0-475F-B7E7-AD25CD940823}" destId="{69D2D1DB-2E19-4A5D-AC54-80B633AAA34C}" srcOrd="2" destOrd="0" presId="urn:microsoft.com/office/officeart/2005/8/layout/chevron2"/>
    <dgm:cxn modelId="{39667D7A-D592-4FC7-9720-BB6C9DCCA8CF}" type="presParOf" srcId="{69D2D1DB-2E19-4A5D-AC54-80B633AAA34C}" destId="{79520314-BD18-46FC-893D-7EFFD4E955F3}" srcOrd="0" destOrd="0" presId="urn:microsoft.com/office/officeart/2005/8/layout/chevron2"/>
    <dgm:cxn modelId="{22B6214E-8757-475C-9AD2-66CF1EF6C500}" type="presParOf" srcId="{69D2D1DB-2E19-4A5D-AC54-80B633AAA34C}" destId="{5C1249C6-260A-4329-B43F-22F871640BE3}" srcOrd="1" destOrd="0" presId="urn:microsoft.com/office/officeart/2005/8/layout/chevron2"/>
    <dgm:cxn modelId="{895D5FAC-BF98-49C0-A67A-BE98D835979C}" type="presParOf" srcId="{310221FA-BEB0-475F-B7E7-AD25CD940823}" destId="{5FB7E8DD-1289-4A6A-881D-9DE189736469}" srcOrd="3" destOrd="0" presId="urn:microsoft.com/office/officeart/2005/8/layout/chevron2"/>
    <dgm:cxn modelId="{E14CAE62-7B73-4E10-818D-762F6B8FC457}" type="presParOf" srcId="{310221FA-BEB0-475F-B7E7-AD25CD940823}" destId="{8A97E8AC-F337-4D7C-96F9-BDC1784A51DF}" srcOrd="4" destOrd="0" presId="urn:microsoft.com/office/officeart/2005/8/layout/chevron2"/>
    <dgm:cxn modelId="{41D36692-9F07-40A5-8B45-711D73C79E83}" type="presParOf" srcId="{8A97E8AC-F337-4D7C-96F9-BDC1784A51DF}" destId="{A9E2D2DC-5BA1-45A8-9FAB-8D1C9B0A5B8E}" srcOrd="0" destOrd="0" presId="urn:microsoft.com/office/officeart/2005/8/layout/chevron2"/>
    <dgm:cxn modelId="{7B700893-4669-4397-ABDE-CA71FF353796}" type="presParOf" srcId="{8A97E8AC-F337-4D7C-96F9-BDC1784A51DF}" destId="{812D4D0A-B5AA-4F61-99E0-CDEF2E9A781F}"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4CF62D-0B85-4AAC-9900-458BE2C9C78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8DD0932-4CB6-48DE-BC95-613CA7FB454C}">
      <dgm:prSet phldrT="[Text]" custT="1"/>
      <dgm:spPr>
        <a:solidFill>
          <a:srgbClr val="0070C0"/>
        </a:solidFill>
      </dgm:spPr>
      <dgm:t>
        <a:bodyPr/>
        <a:lstStyle/>
        <a:p>
          <a:r>
            <a:rPr lang="en-US" sz="1300" dirty="0"/>
            <a:t>Applications are forwarded to the projects’ supervisors who select their preferred candidates.</a:t>
          </a:r>
        </a:p>
      </dgm:t>
    </dgm:pt>
    <dgm:pt modelId="{AB48AD23-BA39-468C-8039-FF14E3CD5D7D}" type="parTrans" cxnId="{FC7CC965-1981-48D0-B667-DAAE6F7E4559}">
      <dgm:prSet/>
      <dgm:spPr/>
      <dgm:t>
        <a:bodyPr/>
        <a:lstStyle/>
        <a:p>
          <a:endParaRPr lang="en-US"/>
        </a:p>
      </dgm:t>
    </dgm:pt>
    <dgm:pt modelId="{5AC77E3E-F90A-42C2-8949-F4C015D5C886}" type="sibTrans" cxnId="{FC7CC965-1981-48D0-B667-DAAE6F7E4559}">
      <dgm:prSet/>
      <dgm:spPr/>
      <dgm:t>
        <a:bodyPr/>
        <a:lstStyle/>
        <a:p>
          <a:endParaRPr lang="en-US"/>
        </a:p>
      </dgm:t>
    </dgm:pt>
    <dgm:pt modelId="{08866549-4B01-489F-AE95-6AEEC751DD50}">
      <dgm:prSet phldrT="[Text]" custT="1"/>
      <dgm:spPr>
        <a:solidFill>
          <a:srgbClr val="0070C0"/>
        </a:solidFill>
      </dgm:spPr>
      <dgm:t>
        <a:bodyPr/>
        <a:lstStyle/>
        <a:p>
          <a:r>
            <a:rPr lang="en-US" sz="1300" dirty="0"/>
            <a:t>The selected applications are shortlisted by three thematic E5 panels.</a:t>
          </a:r>
        </a:p>
      </dgm:t>
    </dgm:pt>
    <dgm:pt modelId="{001A2679-FE85-4D73-893B-DC51827A0AFA}" type="parTrans" cxnId="{6E9FA970-25A2-4CC1-A0F5-D4071ABE09B7}">
      <dgm:prSet/>
      <dgm:spPr/>
      <dgm:t>
        <a:bodyPr/>
        <a:lstStyle/>
        <a:p>
          <a:endParaRPr lang="en-US"/>
        </a:p>
      </dgm:t>
    </dgm:pt>
    <dgm:pt modelId="{0C989985-7EA0-429F-9776-C725ACD0FE7F}" type="sibTrans" cxnId="{6E9FA970-25A2-4CC1-A0F5-D4071ABE09B7}">
      <dgm:prSet/>
      <dgm:spPr/>
      <dgm:t>
        <a:bodyPr/>
        <a:lstStyle/>
        <a:p>
          <a:endParaRPr lang="en-US"/>
        </a:p>
      </dgm:t>
    </dgm:pt>
    <dgm:pt modelId="{27BE47BC-C791-476D-94B1-4C6702891F80}">
      <dgm:prSet phldrT="[Text]" custT="1"/>
      <dgm:spPr>
        <a:solidFill>
          <a:srgbClr val="0070C0"/>
        </a:solidFill>
      </dgm:spPr>
      <dgm:t>
        <a:bodyPr/>
        <a:lstStyle/>
        <a:p>
          <a:r>
            <a:rPr lang="en-US" sz="1300" dirty="0"/>
            <a:t>The top 60-70 applicants* are invited for interview and their performance evaluated by E5 panels.</a:t>
          </a:r>
        </a:p>
      </dgm:t>
    </dgm:pt>
    <dgm:pt modelId="{E0F6FDEC-9A34-4205-8009-2A958D8FE120}" type="parTrans" cxnId="{36DB423D-6441-47D2-8C9F-FD6348A3239F}">
      <dgm:prSet/>
      <dgm:spPr/>
      <dgm:t>
        <a:bodyPr/>
        <a:lstStyle/>
        <a:p>
          <a:endParaRPr lang="en-US"/>
        </a:p>
      </dgm:t>
    </dgm:pt>
    <dgm:pt modelId="{D9C5542D-958B-4EAD-99E4-AB5DC022879A}" type="sibTrans" cxnId="{36DB423D-6441-47D2-8C9F-FD6348A3239F}">
      <dgm:prSet/>
      <dgm:spPr/>
      <dgm:t>
        <a:bodyPr/>
        <a:lstStyle/>
        <a:p>
          <a:endParaRPr lang="en-US"/>
        </a:p>
      </dgm:t>
    </dgm:pt>
    <dgm:pt modelId="{3812C1A3-5044-4FBE-93FD-F9FDDD642F1C}">
      <dgm:prSet phldrT="[Text]" custT="1"/>
      <dgm:spPr>
        <a:solidFill>
          <a:srgbClr val="0070C0"/>
        </a:solidFill>
      </dgm:spPr>
      <dgm:t>
        <a:bodyPr/>
        <a:lstStyle/>
        <a:p>
          <a:r>
            <a:rPr lang="en-US" sz="1300" dirty="0"/>
            <a:t>Application and interview evaluations are combined to constitute the final ranking of applicants. The top ~20 applicants* are offered a studentship.</a:t>
          </a:r>
        </a:p>
      </dgm:t>
    </dgm:pt>
    <dgm:pt modelId="{1EF0D587-7E39-41CA-AFBA-953E0973B964}" type="parTrans" cxnId="{F2FFD712-2A0B-4B62-93E8-8ACCDDFA91BE}">
      <dgm:prSet/>
      <dgm:spPr/>
      <dgm:t>
        <a:bodyPr/>
        <a:lstStyle/>
        <a:p>
          <a:endParaRPr lang="en-US"/>
        </a:p>
      </dgm:t>
    </dgm:pt>
    <dgm:pt modelId="{23606BEF-A044-4594-A149-5ACF5EDE4534}" type="sibTrans" cxnId="{F2FFD712-2A0B-4B62-93E8-8ACCDDFA91BE}">
      <dgm:prSet/>
      <dgm:spPr/>
      <dgm:t>
        <a:bodyPr/>
        <a:lstStyle/>
        <a:p>
          <a:endParaRPr lang="en-US"/>
        </a:p>
      </dgm:t>
    </dgm:pt>
    <dgm:pt modelId="{50DBB010-A563-4065-9E3A-DBD08B31E9EA}">
      <dgm:prSet phldrT="[Text]" custT="1"/>
      <dgm:spPr>
        <a:solidFill>
          <a:schemeClr val="accent5">
            <a:lumMod val="75000"/>
          </a:schemeClr>
        </a:solidFill>
      </dgm:spPr>
      <dgm:t>
        <a:bodyPr/>
        <a:lstStyle/>
        <a:p>
          <a:r>
            <a:rPr lang="en-US" sz="1300" dirty="0"/>
            <a:t>Applications are submitted and screened by the E5 DTP admission team.</a:t>
          </a:r>
        </a:p>
      </dgm:t>
    </dgm:pt>
    <dgm:pt modelId="{CC85DC01-37D5-43B6-A953-468B6ECF51B1}" type="parTrans" cxnId="{24B55500-BE1A-42FD-B79E-4D8910DD2CCB}">
      <dgm:prSet/>
      <dgm:spPr/>
      <dgm:t>
        <a:bodyPr/>
        <a:lstStyle/>
        <a:p>
          <a:endParaRPr lang="en-US"/>
        </a:p>
      </dgm:t>
    </dgm:pt>
    <dgm:pt modelId="{7ADCED52-C7D4-4315-8DA4-23FB08317938}" type="sibTrans" cxnId="{24B55500-BE1A-42FD-B79E-4D8910DD2CCB}">
      <dgm:prSet/>
      <dgm:spPr/>
      <dgm:t>
        <a:bodyPr/>
        <a:lstStyle/>
        <a:p>
          <a:endParaRPr lang="en-US"/>
        </a:p>
      </dgm:t>
    </dgm:pt>
    <dgm:pt modelId="{06B2D36C-4EA9-4F29-8DEE-54047CF80E15}" type="pres">
      <dgm:prSet presAssocID="{FC4CF62D-0B85-4AAC-9900-458BE2C9C78B}" presName="CompostProcess" presStyleCnt="0">
        <dgm:presLayoutVars>
          <dgm:dir/>
          <dgm:resizeHandles val="exact"/>
        </dgm:presLayoutVars>
      </dgm:prSet>
      <dgm:spPr/>
    </dgm:pt>
    <dgm:pt modelId="{C5D5E63E-A48D-441E-A8DB-1ACDFA2DD8E1}" type="pres">
      <dgm:prSet presAssocID="{FC4CF62D-0B85-4AAC-9900-458BE2C9C78B}" presName="arrow" presStyleLbl="bgShp" presStyleIdx="0" presStyleCnt="1" custScaleX="108889" custLinFactNeighborX="1120"/>
      <dgm:spPr/>
    </dgm:pt>
    <dgm:pt modelId="{DB0FDDA3-7D93-4118-AA1C-41EF963D648D}" type="pres">
      <dgm:prSet presAssocID="{FC4CF62D-0B85-4AAC-9900-458BE2C9C78B}" presName="linearProcess" presStyleCnt="0"/>
      <dgm:spPr/>
    </dgm:pt>
    <dgm:pt modelId="{5D5CAC10-9E7F-4003-9C76-1FE7DF906E4A}" type="pres">
      <dgm:prSet presAssocID="{50DBB010-A563-4065-9E3A-DBD08B31E9EA}" presName="textNode" presStyleLbl="node1" presStyleIdx="0" presStyleCnt="5" custScaleX="99528">
        <dgm:presLayoutVars>
          <dgm:bulletEnabled val="1"/>
        </dgm:presLayoutVars>
      </dgm:prSet>
      <dgm:spPr/>
    </dgm:pt>
    <dgm:pt modelId="{4764B603-AC04-4D4A-946B-41623A1C69B5}" type="pres">
      <dgm:prSet presAssocID="{7ADCED52-C7D4-4315-8DA4-23FB08317938}" presName="sibTrans" presStyleCnt="0"/>
      <dgm:spPr/>
    </dgm:pt>
    <dgm:pt modelId="{A6637BD6-9BF2-4D2E-BA10-99FADF0F52ED}" type="pres">
      <dgm:prSet presAssocID="{C8DD0932-4CB6-48DE-BC95-613CA7FB454C}" presName="textNode" presStyleLbl="node1" presStyleIdx="1" presStyleCnt="5" custLinFactNeighborX="-3966" custLinFactNeighborY="-804">
        <dgm:presLayoutVars>
          <dgm:bulletEnabled val="1"/>
        </dgm:presLayoutVars>
      </dgm:prSet>
      <dgm:spPr/>
    </dgm:pt>
    <dgm:pt modelId="{F3758B6B-66FE-4B13-983E-2ECAAC001A2C}" type="pres">
      <dgm:prSet presAssocID="{5AC77E3E-F90A-42C2-8949-F4C015D5C886}" presName="sibTrans" presStyleCnt="0"/>
      <dgm:spPr/>
    </dgm:pt>
    <dgm:pt modelId="{6272D4D7-6416-4B05-8B67-8D6FEF026A31}" type="pres">
      <dgm:prSet presAssocID="{08866549-4B01-489F-AE95-6AEEC751DD50}" presName="textNode" presStyleLbl="node1" presStyleIdx="2" presStyleCnt="5" custLinFactNeighborY="-1020">
        <dgm:presLayoutVars>
          <dgm:bulletEnabled val="1"/>
        </dgm:presLayoutVars>
      </dgm:prSet>
      <dgm:spPr/>
    </dgm:pt>
    <dgm:pt modelId="{26B83AC9-282A-4FC9-B9B2-F208B36A85B1}" type="pres">
      <dgm:prSet presAssocID="{0C989985-7EA0-429F-9776-C725ACD0FE7F}" presName="sibTrans" presStyleCnt="0"/>
      <dgm:spPr/>
    </dgm:pt>
    <dgm:pt modelId="{19E54EE1-C10C-46DB-907F-CB94260529E8}" type="pres">
      <dgm:prSet presAssocID="{27BE47BC-C791-476D-94B1-4C6702891F80}" presName="textNode" presStyleLbl="node1" presStyleIdx="3" presStyleCnt="5" custScaleX="108059" custLinFactNeighborY="-1020">
        <dgm:presLayoutVars>
          <dgm:bulletEnabled val="1"/>
        </dgm:presLayoutVars>
      </dgm:prSet>
      <dgm:spPr/>
    </dgm:pt>
    <dgm:pt modelId="{376B14B8-4239-4DD2-93D5-917667B59077}" type="pres">
      <dgm:prSet presAssocID="{D9C5542D-958B-4EAD-99E4-AB5DC022879A}" presName="sibTrans" presStyleCnt="0"/>
      <dgm:spPr/>
    </dgm:pt>
    <dgm:pt modelId="{C5AD0675-0861-4772-9250-1ACC03BACA86}" type="pres">
      <dgm:prSet presAssocID="{3812C1A3-5044-4FBE-93FD-F9FDDD642F1C}" presName="textNode" presStyleLbl="node1" presStyleIdx="4" presStyleCnt="5" custScaleX="128752">
        <dgm:presLayoutVars>
          <dgm:bulletEnabled val="1"/>
        </dgm:presLayoutVars>
      </dgm:prSet>
      <dgm:spPr/>
    </dgm:pt>
  </dgm:ptLst>
  <dgm:cxnLst>
    <dgm:cxn modelId="{24B55500-BE1A-42FD-B79E-4D8910DD2CCB}" srcId="{FC4CF62D-0B85-4AAC-9900-458BE2C9C78B}" destId="{50DBB010-A563-4065-9E3A-DBD08B31E9EA}" srcOrd="0" destOrd="0" parTransId="{CC85DC01-37D5-43B6-A953-468B6ECF51B1}" sibTransId="{7ADCED52-C7D4-4315-8DA4-23FB08317938}"/>
    <dgm:cxn modelId="{582C7406-9A0C-41DE-9F34-BCD358DB60CA}" type="presOf" srcId="{50DBB010-A563-4065-9E3A-DBD08B31E9EA}" destId="{5D5CAC10-9E7F-4003-9C76-1FE7DF906E4A}" srcOrd="0" destOrd="0" presId="urn:microsoft.com/office/officeart/2005/8/layout/hProcess9"/>
    <dgm:cxn modelId="{908DB310-1812-4D86-9E14-3B9F405BC8D6}" type="presOf" srcId="{3812C1A3-5044-4FBE-93FD-F9FDDD642F1C}" destId="{C5AD0675-0861-4772-9250-1ACC03BACA86}" srcOrd="0" destOrd="0" presId="urn:microsoft.com/office/officeart/2005/8/layout/hProcess9"/>
    <dgm:cxn modelId="{F2FFD712-2A0B-4B62-93E8-8ACCDDFA91BE}" srcId="{FC4CF62D-0B85-4AAC-9900-458BE2C9C78B}" destId="{3812C1A3-5044-4FBE-93FD-F9FDDD642F1C}" srcOrd="4" destOrd="0" parTransId="{1EF0D587-7E39-41CA-AFBA-953E0973B964}" sibTransId="{23606BEF-A044-4594-A149-5ACF5EDE4534}"/>
    <dgm:cxn modelId="{42280620-2295-4DA3-A679-D3DA9AD35CC0}" type="presOf" srcId="{C8DD0932-4CB6-48DE-BC95-613CA7FB454C}" destId="{A6637BD6-9BF2-4D2E-BA10-99FADF0F52ED}" srcOrd="0" destOrd="0" presId="urn:microsoft.com/office/officeart/2005/8/layout/hProcess9"/>
    <dgm:cxn modelId="{36DB423D-6441-47D2-8C9F-FD6348A3239F}" srcId="{FC4CF62D-0B85-4AAC-9900-458BE2C9C78B}" destId="{27BE47BC-C791-476D-94B1-4C6702891F80}" srcOrd="3" destOrd="0" parTransId="{E0F6FDEC-9A34-4205-8009-2A958D8FE120}" sibTransId="{D9C5542D-958B-4EAD-99E4-AB5DC022879A}"/>
    <dgm:cxn modelId="{B9A6155B-F54A-4A1A-9C65-7034777D962C}" type="presOf" srcId="{27BE47BC-C791-476D-94B1-4C6702891F80}" destId="{19E54EE1-C10C-46DB-907F-CB94260529E8}" srcOrd="0" destOrd="0" presId="urn:microsoft.com/office/officeart/2005/8/layout/hProcess9"/>
    <dgm:cxn modelId="{FC7CC965-1981-48D0-B667-DAAE6F7E4559}" srcId="{FC4CF62D-0B85-4AAC-9900-458BE2C9C78B}" destId="{C8DD0932-4CB6-48DE-BC95-613CA7FB454C}" srcOrd="1" destOrd="0" parTransId="{AB48AD23-BA39-468C-8039-FF14E3CD5D7D}" sibTransId="{5AC77E3E-F90A-42C2-8949-F4C015D5C886}"/>
    <dgm:cxn modelId="{6E9FA970-25A2-4CC1-A0F5-D4071ABE09B7}" srcId="{FC4CF62D-0B85-4AAC-9900-458BE2C9C78B}" destId="{08866549-4B01-489F-AE95-6AEEC751DD50}" srcOrd="2" destOrd="0" parTransId="{001A2679-FE85-4D73-893B-DC51827A0AFA}" sibTransId="{0C989985-7EA0-429F-9776-C725ACD0FE7F}"/>
    <dgm:cxn modelId="{8517B78D-E724-4CB1-B0E9-52FB351D2A7C}" type="presOf" srcId="{FC4CF62D-0B85-4AAC-9900-458BE2C9C78B}" destId="{06B2D36C-4EA9-4F29-8DEE-54047CF80E15}" srcOrd="0" destOrd="0" presId="urn:microsoft.com/office/officeart/2005/8/layout/hProcess9"/>
    <dgm:cxn modelId="{BCFF03D7-23A1-4184-8F22-1830F482FD0F}" type="presOf" srcId="{08866549-4B01-489F-AE95-6AEEC751DD50}" destId="{6272D4D7-6416-4B05-8B67-8D6FEF026A31}" srcOrd="0" destOrd="0" presId="urn:microsoft.com/office/officeart/2005/8/layout/hProcess9"/>
    <dgm:cxn modelId="{0C4F67A8-C9BB-48E2-AA7E-E64527F3F996}" type="presParOf" srcId="{06B2D36C-4EA9-4F29-8DEE-54047CF80E15}" destId="{C5D5E63E-A48D-441E-A8DB-1ACDFA2DD8E1}" srcOrd="0" destOrd="0" presId="urn:microsoft.com/office/officeart/2005/8/layout/hProcess9"/>
    <dgm:cxn modelId="{CECE07E1-E9D3-4A94-B193-7DDDF03B05C9}" type="presParOf" srcId="{06B2D36C-4EA9-4F29-8DEE-54047CF80E15}" destId="{DB0FDDA3-7D93-4118-AA1C-41EF963D648D}" srcOrd="1" destOrd="0" presId="urn:microsoft.com/office/officeart/2005/8/layout/hProcess9"/>
    <dgm:cxn modelId="{A3203017-ABBD-4733-BC68-DC3E5DA10F2E}" type="presParOf" srcId="{DB0FDDA3-7D93-4118-AA1C-41EF963D648D}" destId="{5D5CAC10-9E7F-4003-9C76-1FE7DF906E4A}" srcOrd="0" destOrd="0" presId="urn:microsoft.com/office/officeart/2005/8/layout/hProcess9"/>
    <dgm:cxn modelId="{9E660A08-CA6C-4961-95C4-2D80FC3D3063}" type="presParOf" srcId="{DB0FDDA3-7D93-4118-AA1C-41EF963D648D}" destId="{4764B603-AC04-4D4A-946B-41623A1C69B5}" srcOrd="1" destOrd="0" presId="urn:microsoft.com/office/officeart/2005/8/layout/hProcess9"/>
    <dgm:cxn modelId="{3098EDF2-BADE-467E-B36B-9F4E303118D8}" type="presParOf" srcId="{DB0FDDA3-7D93-4118-AA1C-41EF963D648D}" destId="{A6637BD6-9BF2-4D2E-BA10-99FADF0F52ED}" srcOrd="2" destOrd="0" presId="urn:microsoft.com/office/officeart/2005/8/layout/hProcess9"/>
    <dgm:cxn modelId="{9B18B899-2E14-47B1-977C-9B3BBBB49490}" type="presParOf" srcId="{DB0FDDA3-7D93-4118-AA1C-41EF963D648D}" destId="{F3758B6B-66FE-4B13-983E-2ECAAC001A2C}" srcOrd="3" destOrd="0" presId="urn:microsoft.com/office/officeart/2005/8/layout/hProcess9"/>
    <dgm:cxn modelId="{AC0E1D4B-CADA-427E-91AA-32E9A9649CFA}" type="presParOf" srcId="{DB0FDDA3-7D93-4118-AA1C-41EF963D648D}" destId="{6272D4D7-6416-4B05-8B67-8D6FEF026A31}" srcOrd="4" destOrd="0" presId="urn:microsoft.com/office/officeart/2005/8/layout/hProcess9"/>
    <dgm:cxn modelId="{B397CDC8-5120-466B-A963-4B3D64632D09}" type="presParOf" srcId="{DB0FDDA3-7D93-4118-AA1C-41EF963D648D}" destId="{26B83AC9-282A-4FC9-B9B2-F208B36A85B1}" srcOrd="5" destOrd="0" presId="urn:microsoft.com/office/officeart/2005/8/layout/hProcess9"/>
    <dgm:cxn modelId="{846ABE4B-FFDE-46C0-8777-FA8A6DE53FEB}" type="presParOf" srcId="{DB0FDDA3-7D93-4118-AA1C-41EF963D648D}" destId="{19E54EE1-C10C-46DB-907F-CB94260529E8}" srcOrd="6" destOrd="0" presId="urn:microsoft.com/office/officeart/2005/8/layout/hProcess9"/>
    <dgm:cxn modelId="{83F39B16-CE71-49E5-A86C-64DADE51753D}" type="presParOf" srcId="{DB0FDDA3-7D93-4118-AA1C-41EF963D648D}" destId="{376B14B8-4239-4DD2-93D5-917667B59077}" srcOrd="7" destOrd="0" presId="urn:microsoft.com/office/officeart/2005/8/layout/hProcess9"/>
    <dgm:cxn modelId="{3C447E3D-56F6-4112-9CD2-59A4EB8D09FB}" type="presParOf" srcId="{DB0FDDA3-7D93-4118-AA1C-41EF963D648D}" destId="{C5AD0675-0861-4772-9250-1ACC03BACA8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E0A9-11D8-45FA-AD3A-933D265B7043}">
      <dsp:nvSpPr>
        <dsp:cNvPr id="0" name=""/>
        <dsp:cNvSpPr/>
      </dsp:nvSpPr>
      <dsp:spPr>
        <a:xfrm>
          <a:off x="0" y="6719"/>
          <a:ext cx="5336157" cy="1209600"/>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Compulsory</a:t>
          </a:r>
          <a:r>
            <a:rPr lang="en-US" sz="2400" kern="1200" dirty="0"/>
            <a:t> </a:t>
          </a:r>
          <a:r>
            <a:rPr lang="en-US" sz="3200" kern="1200" dirty="0"/>
            <a:t>Documents </a:t>
          </a:r>
          <a:br>
            <a:rPr lang="en-US" sz="3200" kern="1200" dirty="0"/>
          </a:br>
          <a:r>
            <a:rPr lang="en-US" sz="2400" kern="1200" dirty="0"/>
            <a:t>(for all candidates)</a:t>
          </a:r>
        </a:p>
      </dsp:txBody>
      <dsp:txXfrm>
        <a:off x="0" y="6719"/>
        <a:ext cx="5336157" cy="1209600"/>
      </dsp:txXfrm>
    </dsp:sp>
    <dsp:sp modelId="{6123CF9F-179D-43BA-92CB-8FD01AC89CD6}">
      <dsp:nvSpPr>
        <dsp:cNvPr id="0" name=""/>
        <dsp:cNvSpPr/>
      </dsp:nvSpPr>
      <dsp:spPr>
        <a:xfrm>
          <a:off x="162" y="1223903"/>
          <a:ext cx="5336157"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 E5 </a:t>
          </a:r>
          <a:r>
            <a:rPr lang="en-US" sz="2800" b="1" kern="1200" dirty="0"/>
            <a:t>Application form</a:t>
          </a:r>
        </a:p>
        <a:p>
          <a:pPr marL="285750" lvl="1" indent="-285750" algn="l" defTabSz="1244600">
            <a:lnSpc>
              <a:spcPct val="90000"/>
            </a:lnSpc>
            <a:spcBef>
              <a:spcPct val="0"/>
            </a:spcBef>
            <a:spcAft>
              <a:spcPct val="15000"/>
            </a:spcAft>
            <a:buChar char="•"/>
          </a:pPr>
          <a:r>
            <a:rPr lang="en-US" sz="2800" kern="1200" dirty="0"/>
            <a:t>the </a:t>
          </a:r>
          <a:r>
            <a:rPr lang="en-US" sz="2800" b="1" kern="1200" dirty="0"/>
            <a:t>Equality and Diversity Form</a:t>
          </a:r>
        </a:p>
        <a:p>
          <a:pPr marL="285750" lvl="1" indent="-285750" algn="l" defTabSz="1244600">
            <a:lnSpc>
              <a:spcPct val="90000"/>
            </a:lnSpc>
            <a:spcBef>
              <a:spcPct val="0"/>
            </a:spcBef>
            <a:spcAft>
              <a:spcPct val="15000"/>
            </a:spcAft>
            <a:buChar char="•"/>
          </a:pPr>
          <a:r>
            <a:rPr lang="en-US" sz="2800" kern="1200" dirty="0"/>
            <a:t>an </a:t>
          </a:r>
          <a:r>
            <a:rPr lang="en-US" sz="2800" b="1" kern="1200" dirty="0"/>
            <a:t>Academic CV</a:t>
          </a:r>
        </a:p>
        <a:p>
          <a:pPr marL="285750" lvl="1" indent="-285750" algn="l" defTabSz="1244600">
            <a:lnSpc>
              <a:spcPct val="90000"/>
            </a:lnSpc>
            <a:spcBef>
              <a:spcPct val="0"/>
            </a:spcBef>
            <a:spcAft>
              <a:spcPct val="15000"/>
            </a:spcAft>
            <a:buChar char="•"/>
          </a:pPr>
          <a:r>
            <a:rPr lang="en-US" sz="2800" kern="1200" dirty="0"/>
            <a:t>all Higher Education </a:t>
          </a:r>
          <a:r>
            <a:rPr lang="en-US" sz="2800" b="1" kern="1200" dirty="0"/>
            <a:t>Transcripts and certificates </a:t>
          </a:r>
          <a:r>
            <a:rPr lang="en-US" sz="2800" kern="1200" dirty="0"/>
            <a:t>of UG and PG degrees obtained to date</a:t>
          </a:r>
        </a:p>
      </dsp:txBody>
      <dsp:txXfrm>
        <a:off x="162" y="1223903"/>
        <a:ext cx="5336157" cy="2939894"/>
      </dsp:txXfrm>
    </dsp:sp>
    <dsp:sp modelId="{A59205DD-689A-4DE2-97E7-0FEA3BD0150E}">
      <dsp:nvSpPr>
        <dsp:cNvPr id="0" name=""/>
        <dsp:cNvSpPr/>
      </dsp:nvSpPr>
      <dsp:spPr>
        <a:xfrm>
          <a:off x="6083381" y="14303"/>
          <a:ext cx="4168286" cy="1209600"/>
        </a:xfrm>
        <a:prstGeom prst="rect">
          <a:avLst/>
        </a:prstGeom>
        <a:solidFill>
          <a:schemeClr val="accent5">
            <a:lumMod val="75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Optional documents </a:t>
          </a:r>
          <a:r>
            <a:rPr lang="en-US" sz="2400" kern="1200" dirty="0"/>
            <a:t>(depending</a:t>
          </a:r>
          <a:r>
            <a:rPr lang="en-US" sz="2000" kern="1200" dirty="0"/>
            <a:t> </a:t>
          </a:r>
          <a:r>
            <a:rPr lang="en-US" sz="2400" kern="1200" dirty="0"/>
            <a:t>on circumstances)</a:t>
          </a:r>
        </a:p>
      </dsp:txBody>
      <dsp:txXfrm>
        <a:off x="6083381" y="14303"/>
        <a:ext cx="4168286" cy="1209600"/>
      </dsp:txXfrm>
    </dsp:sp>
    <dsp:sp modelId="{CDA5A28D-CF0F-45AF-8A9B-E975F1967121}">
      <dsp:nvSpPr>
        <dsp:cNvPr id="0" name=""/>
        <dsp:cNvSpPr/>
      </dsp:nvSpPr>
      <dsp:spPr>
        <a:xfrm>
          <a:off x="6084609" y="1223903"/>
          <a:ext cx="4165831"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 </a:t>
          </a:r>
          <a:r>
            <a:rPr lang="en-US" sz="2800" b="1" kern="1200" dirty="0"/>
            <a:t>Widening Participation Form</a:t>
          </a:r>
        </a:p>
        <a:p>
          <a:pPr marL="285750" lvl="1" indent="-285750" algn="l" defTabSz="1244600">
            <a:lnSpc>
              <a:spcPct val="90000"/>
            </a:lnSpc>
            <a:spcBef>
              <a:spcPct val="0"/>
            </a:spcBef>
            <a:spcAft>
              <a:spcPct val="15000"/>
            </a:spcAft>
            <a:buChar char="•"/>
          </a:pPr>
          <a:r>
            <a:rPr lang="en-US" sz="2800" kern="1200" dirty="0"/>
            <a:t>a valid </a:t>
          </a:r>
          <a:r>
            <a:rPr lang="en-US" sz="2800" b="1" kern="1200" dirty="0"/>
            <a:t>English Language Test</a:t>
          </a:r>
        </a:p>
        <a:p>
          <a:pPr marL="285750" lvl="1" indent="-285750" algn="l" defTabSz="1244600">
            <a:lnSpc>
              <a:spcPct val="90000"/>
            </a:lnSpc>
            <a:spcBef>
              <a:spcPct val="0"/>
            </a:spcBef>
            <a:spcAft>
              <a:spcPct val="15000"/>
            </a:spcAft>
            <a:buChar char="•"/>
          </a:pPr>
          <a:r>
            <a:rPr lang="en-US" sz="2800" kern="1200" dirty="0"/>
            <a:t>a proof of your </a:t>
          </a:r>
          <a:r>
            <a:rPr lang="en-US" sz="2800" b="1" kern="1200" dirty="0"/>
            <a:t>Immigration status</a:t>
          </a:r>
        </a:p>
      </dsp:txBody>
      <dsp:txXfrm>
        <a:off x="6084609" y="1223903"/>
        <a:ext cx="4165831" cy="293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26EB-6B44-44B4-99D4-862716932C78}">
      <dsp:nvSpPr>
        <dsp:cNvPr id="0" name=""/>
        <dsp:cNvSpPr/>
      </dsp:nvSpPr>
      <dsp:spPr>
        <a:xfrm rot="5400000">
          <a:off x="-226174" y="229719"/>
          <a:ext cx="1507832" cy="1055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Prepare</a:t>
          </a:r>
          <a:r>
            <a:rPr lang="en-US" sz="1500" kern="1200" dirty="0"/>
            <a:t> A</a:t>
          </a:r>
          <a:r>
            <a:rPr lang="en-US" sz="1800" kern="1200" dirty="0"/>
            <a:t>pplication</a:t>
          </a:r>
          <a:endParaRPr lang="en-US" sz="1500" kern="1200" dirty="0"/>
        </a:p>
      </dsp:txBody>
      <dsp:txXfrm rot="-5400000">
        <a:off x="1" y="531285"/>
        <a:ext cx="1055482" cy="452350"/>
      </dsp:txXfrm>
    </dsp:sp>
    <dsp:sp modelId="{889F3B9B-407C-4760-9274-16EF865FCCB5}">
      <dsp:nvSpPr>
        <dsp:cNvPr id="0" name=""/>
        <dsp:cNvSpPr/>
      </dsp:nvSpPr>
      <dsp:spPr>
        <a:xfrm rot="5400000">
          <a:off x="4163418" y="-3104391"/>
          <a:ext cx="980606" cy="71964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rgbClr val="C00000"/>
              </a:solidFill>
            </a:rPr>
            <a:t>Compulsory documents</a:t>
          </a:r>
        </a:p>
        <a:p>
          <a:pPr marL="114300" lvl="1" indent="-114300" algn="l" defTabSz="666750">
            <a:lnSpc>
              <a:spcPct val="90000"/>
            </a:lnSpc>
            <a:spcBef>
              <a:spcPct val="0"/>
            </a:spcBef>
            <a:spcAft>
              <a:spcPct val="15000"/>
            </a:spcAft>
            <a:buChar char="•"/>
          </a:pPr>
          <a:r>
            <a:rPr lang="en-US" sz="1500" kern="1200" dirty="0">
              <a:solidFill>
                <a:srgbClr val="CC0504"/>
              </a:solidFill>
            </a:rPr>
            <a:t>Optional documents </a:t>
          </a:r>
          <a:r>
            <a:rPr lang="en-US" sz="1500" kern="1200" dirty="0"/>
            <a:t>depending on circumstances</a:t>
          </a:r>
          <a:endParaRPr lang="en-US" sz="1500" kern="1200" dirty="0">
            <a:solidFill>
              <a:srgbClr val="C10043"/>
            </a:solidFill>
          </a:endParaRPr>
        </a:p>
      </dsp:txBody>
      <dsp:txXfrm rot="-5400000">
        <a:off x="1055483" y="51413"/>
        <a:ext cx="7148609" cy="884868"/>
      </dsp:txXfrm>
    </dsp:sp>
    <dsp:sp modelId="{79520314-BD18-46FC-893D-7EFFD4E955F3}">
      <dsp:nvSpPr>
        <dsp:cNvPr id="0" name=""/>
        <dsp:cNvSpPr/>
      </dsp:nvSpPr>
      <dsp:spPr>
        <a:xfrm rot="5400000">
          <a:off x="-226174" y="1544445"/>
          <a:ext cx="1507832" cy="1055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Contact Referees</a:t>
          </a:r>
        </a:p>
      </dsp:txBody>
      <dsp:txXfrm rot="-5400000">
        <a:off x="1" y="1846011"/>
        <a:ext cx="1055482" cy="452350"/>
      </dsp:txXfrm>
    </dsp:sp>
    <dsp:sp modelId="{5C1249C6-260A-4329-B43F-22F871640BE3}">
      <dsp:nvSpPr>
        <dsp:cNvPr id="0" name=""/>
        <dsp:cNvSpPr/>
      </dsp:nvSpPr>
      <dsp:spPr>
        <a:xfrm rot="5400000">
          <a:off x="4163676" y="-1789923"/>
          <a:ext cx="980090" cy="71964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Send the E5 reference form to </a:t>
          </a:r>
          <a:r>
            <a:rPr lang="en-US" sz="1500" kern="1200" dirty="0">
              <a:solidFill>
                <a:srgbClr val="C00000"/>
              </a:solidFill>
            </a:rPr>
            <a:t>2 referees</a:t>
          </a:r>
        </a:p>
        <a:p>
          <a:pPr marL="114300" lvl="1" indent="-114300" algn="l" defTabSz="666750">
            <a:lnSpc>
              <a:spcPct val="90000"/>
            </a:lnSpc>
            <a:spcBef>
              <a:spcPct val="0"/>
            </a:spcBef>
            <a:spcAft>
              <a:spcPct val="15000"/>
            </a:spcAft>
            <a:buChar char="•"/>
          </a:pPr>
          <a:r>
            <a:rPr lang="en-US" sz="1500" kern="1200" dirty="0"/>
            <a:t>Referees must </a:t>
          </a:r>
          <a:r>
            <a:rPr lang="en-US" sz="1500" kern="1200" dirty="0">
              <a:solidFill>
                <a:srgbClr val="C00000"/>
              </a:solidFill>
            </a:rPr>
            <a:t>upload their reference form </a:t>
          </a:r>
          <a:r>
            <a:rPr lang="en-US" sz="1500" kern="1200" dirty="0">
              <a:solidFill>
                <a:schemeClr val="tx1"/>
              </a:solidFill>
            </a:rPr>
            <a:t>via their referee portal by the application deadline</a:t>
          </a:r>
        </a:p>
      </dsp:txBody>
      <dsp:txXfrm rot="-5400000">
        <a:off x="1055482" y="1366115"/>
        <a:ext cx="7148634" cy="884402"/>
      </dsp:txXfrm>
    </dsp:sp>
    <dsp:sp modelId="{A9E2D2DC-5BA1-45A8-9FAB-8D1C9B0A5B8E}">
      <dsp:nvSpPr>
        <dsp:cNvPr id="0" name=""/>
        <dsp:cNvSpPr/>
      </dsp:nvSpPr>
      <dsp:spPr>
        <a:xfrm rot="5400000">
          <a:off x="-226174" y="2897557"/>
          <a:ext cx="1507832" cy="1055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Submit application</a:t>
          </a:r>
        </a:p>
      </dsp:txBody>
      <dsp:txXfrm rot="-5400000">
        <a:off x="1" y="3199123"/>
        <a:ext cx="1055482" cy="452350"/>
      </dsp:txXfrm>
    </dsp:sp>
    <dsp:sp modelId="{812D4D0A-B5AA-4F61-99E0-CDEF2E9A781F}">
      <dsp:nvSpPr>
        <dsp:cNvPr id="0" name=""/>
        <dsp:cNvSpPr/>
      </dsp:nvSpPr>
      <dsp:spPr>
        <a:xfrm rot="5400000">
          <a:off x="4125291" y="-436811"/>
          <a:ext cx="1056861" cy="71964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rgbClr val="C10043"/>
              </a:solidFill>
            </a:rPr>
            <a:t>Upload your application material on our application portal </a:t>
          </a:r>
          <a:r>
            <a:rPr lang="en-US" sz="1500" kern="1200" dirty="0">
              <a:solidFill>
                <a:schemeClr val="tx1"/>
              </a:solidFill>
            </a:rPr>
            <a:t>by the application deadline</a:t>
          </a:r>
        </a:p>
        <a:p>
          <a:pPr marL="114300" lvl="1" indent="-114300" algn="l" defTabSz="666750">
            <a:lnSpc>
              <a:spcPct val="90000"/>
            </a:lnSpc>
            <a:spcBef>
              <a:spcPct val="0"/>
            </a:spcBef>
            <a:spcAft>
              <a:spcPct val="15000"/>
            </a:spcAft>
            <a:buChar char="•"/>
          </a:pPr>
          <a:r>
            <a:rPr lang="en-US" sz="1500" kern="1200" dirty="0"/>
            <a:t>Applications not including the compulsory documents by the deadline will be automatically rejected</a:t>
          </a:r>
        </a:p>
      </dsp:txBody>
      <dsp:txXfrm rot="-5400000">
        <a:off x="1055483" y="2684589"/>
        <a:ext cx="7144886" cy="95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5E63E-A48D-441E-A8DB-1ACDFA2DD8E1}">
      <dsp:nvSpPr>
        <dsp:cNvPr id="0" name=""/>
        <dsp:cNvSpPr/>
      </dsp:nvSpPr>
      <dsp:spPr>
        <a:xfrm>
          <a:off x="427270" y="0"/>
          <a:ext cx="8460601" cy="42659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CAC10-9E7F-4003-9C76-1FE7DF906E4A}">
      <dsp:nvSpPr>
        <dsp:cNvPr id="0" name=""/>
        <dsp:cNvSpPr/>
      </dsp:nvSpPr>
      <dsp:spPr>
        <a:xfrm>
          <a:off x="430" y="1279796"/>
          <a:ext cx="1508625" cy="1706396"/>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Applications are submitted and screened by the E5 DTP admission team.</a:t>
          </a:r>
        </a:p>
      </dsp:txBody>
      <dsp:txXfrm>
        <a:off x="74075" y="1353441"/>
        <a:ext cx="1361335" cy="1559106"/>
      </dsp:txXfrm>
    </dsp:sp>
    <dsp:sp modelId="{A6637BD6-9BF2-4D2E-BA10-99FADF0F52ED}">
      <dsp:nvSpPr>
        <dsp:cNvPr id="0" name=""/>
        <dsp:cNvSpPr/>
      </dsp:nvSpPr>
      <dsp:spPr>
        <a:xfrm>
          <a:off x="1751665" y="1266077"/>
          <a:ext cx="1515779" cy="170639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Applications are forwarded to the projects’ supervisors who select their preferred candidates.</a:t>
          </a:r>
        </a:p>
      </dsp:txBody>
      <dsp:txXfrm>
        <a:off x="1825659" y="1340071"/>
        <a:ext cx="1367791" cy="1558408"/>
      </dsp:txXfrm>
    </dsp:sp>
    <dsp:sp modelId="{6272D4D7-6416-4B05-8B67-8D6FEF026A31}">
      <dsp:nvSpPr>
        <dsp:cNvPr id="0" name=""/>
        <dsp:cNvSpPr/>
      </dsp:nvSpPr>
      <dsp:spPr>
        <a:xfrm>
          <a:off x="3530094" y="1262391"/>
          <a:ext cx="1515779" cy="170639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selected applications are shortlisted by three thematic E5 panels.</a:t>
          </a:r>
        </a:p>
      </dsp:txBody>
      <dsp:txXfrm>
        <a:off x="3604088" y="1336385"/>
        <a:ext cx="1367791" cy="1558408"/>
      </dsp:txXfrm>
    </dsp:sp>
    <dsp:sp modelId="{19E54EE1-C10C-46DB-907F-CB94260529E8}">
      <dsp:nvSpPr>
        <dsp:cNvPr id="0" name=""/>
        <dsp:cNvSpPr/>
      </dsp:nvSpPr>
      <dsp:spPr>
        <a:xfrm>
          <a:off x="5298504" y="1262391"/>
          <a:ext cx="1637936" cy="170639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top 60-70 applicants* are invited for interview and their performance evaluated by E5 panels.</a:t>
          </a:r>
        </a:p>
      </dsp:txBody>
      <dsp:txXfrm>
        <a:off x="5378461" y="1342348"/>
        <a:ext cx="1478022" cy="1546482"/>
      </dsp:txXfrm>
    </dsp:sp>
    <dsp:sp modelId="{C5AD0675-0861-4772-9250-1ACC03BACA86}">
      <dsp:nvSpPr>
        <dsp:cNvPr id="0" name=""/>
        <dsp:cNvSpPr/>
      </dsp:nvSpPr>
      <dsp:spPr>
        <a:xfrm>
          <a:off x="7189070" y="1279796"/>
          <a:ext cx="1951596" cy="170639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and interview evaluations are combined to constitute the final ranking of applicants. The top ~20 applicants* are offered a studentship.</a:t>
          </a:r>
        </a:p>
      </dsp:txBody>
      <dsp:txXfrm>
        <a:off x="7272369" y="1363095"/>
        <a:ext cx="1784998" cy="15397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02B34-E2CB-4202-9628-39CC633F5FB5}"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9C156-ACAA-4315-8A89-79D51532D36B}" type="slidenum">
              <a:rPr lang="en-GB" smtClean="0"/>
              <a:t>‹#›</a:t>
            </a:fld>
            <a:endParaRPr lang="en-GB"/>
          </a:p>
        </p:txBody>
      </p:sp>
    </p:spTree>
    <p:extLst>
      <p:ext uri="{BB962C8B-B14F-4D97-AF65-F5344CB8AC3E}">
        <p14:creationId xmlns:p14="http://schemas.microsoft.com/office/powerpoint/2010/main" val="28749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321FA-DB80-4D1E-9ED1-FAA46824EC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1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rPr>
              <a:t>SAC (The Scottish Agricultural College) is an innovative, knowledge-based organisation, supporting the development of land-based industries and communities through our</a:t>
            </a:r>
            <a:r>
              <a:rPr lang="en-GB" altLang="en-US">
                <a:latin typeface="Arial" panose="020B0604020202020204" pitchFamily="34" charset="0"/>
                <a:ea typeface="ヒラギノ角ゴ Pro W3" charset="-128"/>
              </a:rPr>
              <a:t>･</a:t>
            </a:r>
            <a:r>
              <a:rPr lang="en-US" altLang="en-US">
                <a:latin typeface="Arial" panose="020B0604020202020204" pitchFamily="34" charset="0"/>
              </a:rPr>
              <a:t>specialist research and development resources</a:t>
            </a:r>
            <a:r>
              <a:rPr lang="en-GB" altLang="en-US">
                <a:latin typeface="Arial" panose="020B0604020202020204" pitchFamily="34" charset="0"/>
                <a:ea typeface="ヒラギノ角ゴ Pro W3" charset="-128"/>
              </a:rPr>
              <a:t>･</a:t>
            </a:r>
            <a:r>
              <a:rPr lang="en-US" altLang="en-US">
                <a:latin typeface="Arial" panose="020B0604020202020204" pitchFamily="34" charset="0"/>
              </a:rPr>
              <a:t>education and training provision</a:t>
            </a:r>
            <a:r>
              <a:rPr lang="en-GB" altLang="en-US">
                <a:latin typeface="Arial" panose="020B0604020202020204" pitchFamily="34" charset="0"/>
                <a:ea typeface="ヒラギノ角ゴ Pro W3" charset="-128"/>
              </a:rPr>
              <a:t>･</a:t>
            </a:r>
            <a:r>
              <a:rPr lang="en-US" altLang="en-US">
                <a:latin typeface="Arial" panose="020B0604020202020204" pitchFamily="34" charset="0"/>
              </a:rPr>
              <a:t>expert advisory and consultancy servicesOur work is wide ranging but there is a particular emphasis on agriculture and related sciences, rural business development and management, food chain quality and safety, and rural resource and environmental management.Through our associate company, SAC Commercial Ltd, we can provide a wide range of services to individuals, small and medium size enterprises, corporate clients, local and regional authorities, and government agencies and departments.Certain of our services in Scotland are assisted by the Scottish Executive Environment and Rural Affairs Department through its Grant-in-aid programme as part of the national provision for research and rural advisory services.</a:t>
            </a:r>
            <a:r>
              <a:rPr lang="en-US" altLang="en-US" b="1">
                <a:latin typeface="Arial" panose="020B0604020202020204" pitchFamily="34" charset="0"/>
              </a:rPr>
              <a:t>SAC's Scotland-wide Network</a:t>
            </a:r>
            <a:r>
              <a:rPr lang="en-US" altLang="en-US">
                <a:latin typeface="Arial" panose="020B0604020202020204" pitchFamily="34" charset="0"/>
              </a:rPr>
              <a:t>Our three main campuses are at Aberdeen, Ayr and Edinburgh, and there are 23 local advisory offices, eight veterinary centres and five research farms.Much of our work is in partnership with government departments, levy boards, other academic and research organisations, and local authorities.</a:t>
            </a:r>
            <a:r>
              <a:rPr lang="en-US" altLang="en-US" b="1">
                <a:latin typeface="Arial" panose="020B0604020202020204" pitchFamily="34" charset="0"/>
              </a:rPr>
              <a:t>Commitment to Services</a:t>
            </a:r>
            <a:r>
              <a:rPr lang="en-US" altLang="en-US">
                <a:latin typeface="Arial" panose="020B0604020202020204" pitchFamily="34" charset="0"/>
              </a:rPr>
              <a:t>We are committed to providing the highest levels of service to all of our clients. See our 'Standards of Service'.</a:t>
            </a:r>
          </a:p>
          <a:p>
            <a:pPr eaLnBrk="1" hangingPunct="1"/>
            <a:endParaRPr lang="en-US" altLang="en-US">
              <a:latin typeface="Arial" panose="020B0604020202020204" pitchFamily="34" charset="0"/>
            </a:endParaRPr>
          </a:p>
          <a:p>
            <a:pPr eaLnBrk="1" hangingPunct="1">
              <a:spcAft>
                <a:spcPts val="1200"/>
              </a:spcAft>
            </a:pPr>
            <a:r>
              <a:rPr lang="en-US" altLang="en-US">
                <a:latin typeface="Arial" panose="020B0604020202020204" pitchFamily="34" charset="0"/>
              </a:rPr>
              <a:t>ur scientific programme has two key funding elements:</a:t>
            </a:r>
            <a:r>
              <a:rPr lang="en-GB" altLang="en-US">
                <a:latin typeface="Arial" panose="020B0604020202020204" pitchFamily="34" charset="0"/>
                <a:ea typeface="ヒラギノ角ゴ Pro W3" charset="-128"/>
              </a:rPr>
              <a:t>･</a:t>
            </a:r>
            <a:r>
              <a:rPr lang="en-US" altLang="en-US">
                <a:latin typeface="Arial" panose="020B0604020202020204" pitchFamily="34" charset="0"/>
              </a:rPr>
              <a:t>A </a:t>
            </a:r>
            <a:r>
              <a:rPr lang="en-US" altLang="en-US" b="1">
                <a:latin typeface="Arial" panose="020B0604020202020204" pitchFamily="34" charset="0"/>
              </a:rPr>
              <a:t>Core Strategic </a:t>
            </a:r>
            <a:r>
              <a:rPr lang="en-US" altLang="en-US">
                <a:latin typeface="Arial" panose="020B0604020202020204" pitchFamily="34" charset="0"/>
              </a:rPr>
              <a:t>programme funded from the UK government's Science Budget and administered through the Natural Environment Research Council (NERC). The programme entails long-term surveying, monitoring and databasing, underpinned by applied research. </a:t>
            </a:r>
            <a:r>
              <a:rPr lang="en-GB" altLang="en-US">
                <a:latin typeface="Arial" panose="020B0604020202020204" pitchFamily="34" charset="0"/>
                <a:ea typeface="ヒラギノ角ゴ Pro W3" charset="-128"/>
              </a:rPr>
              <a:t>ﾊ</a:t>
            </a:r>
            <a:r>
              <a:rPr lang="en-GB" altLang="ja-JP">
                <a:latin typeface="Arial" panose="020B0604020202020204" pitchFamily="34" charset="0"/>
                <a:ea typeface="ヒラギノ角ゴ Pro W3" charset="-128"/>
              </a:rPr>
              <a:t>･</a:t>
            </a:r>
            <a:r>
              <a:rPr lang="en-US" altLang="ja-JP">
                <a:latin typeface="Arial" panose="020B0604020202020204" pitchFamily="34" charset="0"/>
              </a:rPr>
              <a:t>A </a:t>
            </a:r>
            <a:r>
              <a:rPr lang="en-US" altLang="ja-JP" b="1">
                <a:latin typeface="Arial" panose="020B0604020202020204" pitchFamily="34" charset="0"/>
              </a:rPr>
              <a:t>Commissioned </a:t>
            </a:r>
            <a:r>
              <a:rPr lang="en-US" altLang="ja-JP">
                <a:latin typeface="Arial" panose="020B0604020202020204" pitchFamily="34" charset="0"/>
              </a:rPr>
              <a:t>programme undertaken for clients but with an essential aim that it should enhance the public-good objectives of the Core Strategic programme.Understanding the Earth and the processes that shape it is fundamental to the successful development and sustainable management of our planet. The evolution of the Earth</a:t>
            </a:r>
            <a:r>
              <a:rPr lang="en-GB" altLang="en-US">
                <a:latin typeface="Arial" panose="020B0604020202020204" pitchFamily="34" charset="0"/>
                <a:ea typeface="ヒラギノ角ゴ Pro W3" charset="-128"/>
              </a:rPr>
              <a:t>ﾕ</a:t>
            </a:r>
            <a:r>
              <a:rPr lang="en-GB" altLang="ja-JP">
                <a:latin typeface="Arial" panose="020B0604020202020204" pitchFamily="34" charset="0"/>
              </a:rPr>
              <a:t>s</a:t>
            </a:r>
            <a:r>
              <a:rPr lang="en-US" altLang="ja-JP">
                <a:latin typeface="Arial" panose="020B0604020202020204" pitchFamily="34" charset="0"/>
              </a:rPr>
              <a:t> crust over geological time has resulted in diverse, often beautiful, landscapes formed by earthquakes, oceans, fire and ice. These landscapes are also a source of mineral wealth and water, a base for engineering projects and a receptacle for our waste. In order to safeguard the well-being of the planet, we need geological data and expertise to help us understand the complex interactions between the Earth</a:t>
            </a:r>
            <a:r>
              <a:rPr lang="en-GB" altLang="en-US">
                <a:latin typeface="Arial" panose="020B0604020202020204" pitchFamily="34" charset="0"/>
                <a:ea typeface="ヒラギノ角ゴ Pro W3" charset="-128"/>
              </a:rPr>
              <a:t>ﾕ</a:t>
            </a:r>
            <a:r>
              <a:rPr lang="en-GB" altLang="ja-JP">
                <a:latin typeface="Arial" panose="020B0604020202020204" pitchFamily="34" charset="0"/>
              </a:rPr>
              <a:t>s</a:t>
            </a:r>
            <a:r>
              <a:rPr lang="en-US" altLang="ja-JP">
                <a:latin typeface="Arial" panose="020B0604020202020204" pitchFamily="34" charset="0"/>
              </a:rPr>
              <a:t> shallow subsurface, water, air and living things.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2767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321FA-DB80-4D1E-9ED1-FAA46824EC53}" type="slidenum">
              <a:rPr lang="en-GB" smtClean="0"/>
              <a:t>18</a:t>
            </a:fld>
            <a:endParaRPr lang="en-GB"/>
          </a:p>
        </p:txBody>
      </p:sp>
    </p:spTree>
    <p:extLst>
      <p:ext uri="{BB962C8B-B14F-4D97-AF65-F5344CB8AC3E}">
        <p14:creationId xmlns:p14="http://schemas.microsoft.com/office/powerpoint/2010/main" val="179693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321FA-DB80-4D1E-9ED1-FAA46824EC53}" type="slidenum">
              <a:rPr lang="en-GB" smtClean="0"/>
              <a:t>19</a:t>
            </a:fld>
            <a:endParaRPr lang="en-GB"/>
          </a:p>
        </p:txBody>
      </p:sp>
    </p:spTree>
    <p:extLst>
      <p:ext uri="{BB962C8B-B14F-4D97-AF65-F5344CB8AC3E}">
        <p14:creationId xmlns:p14="http://schemas.microsoft.com/office/powerpoint/2010/main" val="208155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latin typeface="Arial" panose="020B0604020202020204" pitchFamily="34" charset="0"/>
              </a:rPr>
              <a:t>You might be wondering what your next step</a:t>
            </a:r>
            <a:r>
              <a:rPr lang="en-GB" altLang="en-US" baseline="0" dirty="0">
                <a:latin typeface="Arial" panose="020B0604020202020204" pitchFamily="34" charset="0"/>
              </a:rPr>
              <a:t> should be after this presentation. </a:t>
            </a:r>
          </a:p>
          <a:p>
            <a:pPr>
              <a:spcBef>
                <a:spcPct val="0"/>
              </a:spcBef>
            </a:pPr>
            <a:endParaRPr lang="en-GB" altLang="en-US" baseline="0" dirty="0">
              <a:latin typeface="Arial" panose="020B0604020202020204" pitchFamily="34" charset="0"/>
            </a:endParaRPr>
          </a:p>
          <a:p>
            <a:pPr>
              <a:spcBef>
                <a:spcPct val="0"/>
              </a:spcBef>
            </a:pPr>
            <a:r>
              <a:rPr lang="en-GB" altLang="en-US" baseline="0" dirty="0">
                <a:latin typeface="Arial" panose="020B0604020202020204" pitchFamily="34" charset="0"/>
              </a:rPr>
              <a:t>I’d encourage you to visit our Virtual Visit website, </a:t>
            </a:r>
            <a:r>
              <a:rPr lang="en-GB" altLang="en-US" sz="1200" b="0" i="0" kern="1200" baseline="0" dirty="0">
                <a:solidFill>
                  <a:schemeClr val="tx1"/>
                </a:solidFill>
                <a:effectLst/>
                <a:latin typeface="+mn-lt"/>
                <a:ea typeface="+mn-ea"/>
                <a:cs typeface="+mn-cs"/>
              </a:rPr>
              <a:t>where you can e</a:t>
            </a:r>
            <a:r>
              <a:rPr lang="en-GB" sz="1200" b="0" i="0" kern="1200" dirty="0">
                <a:solidFill>
                  <a:schemeClr val="tx1"/>
                </a:solidFill>
                <a:effectLst/>
                <a:latin typeface="+mn-lt"/>
                <a:ea typeface="+mn-ea"/>
                <a:cs typeface="+mn-cs"/>
              </a:rPr>
              <a:t>xplore the university or take our guided tour to see what it's like to live and study at the University of Edinburgh. Through the</a:t>
            </a:r>
            <a:r>
              <a:rPr lang="en-GB" sz="1200" b="0" i="0" kern="1200" baseline="0" dirty="0">
                <a:solidFill>
                  <a:schemeClr val="tx1"/>
                </a:solidFill>
                <a:effectLst/>
                <a:latin typeface="+mn-lt"/>
                <a:ea typeface="+mn-ea"/>
                <a:cs typeface="+mn-cs"/>
              </a:rPr>
              <a:t> Virtual Visit website you can also start a text chat to our student ambassadors. </a:t>
            </a:r>
          </a:p>
          <a:p>
            <a:pPr>
              <a:spcBef>
                <a:spcPct val="0"/>
              </a:spcBef>
            </a:pPr>
            <a:endParaRPr lang="en-GB" sz="1200" b="0" i="0" kern="1200" baseline="0" dirty="0">
              <a:solidFill>
                <a:schemeClr val="tx1"/>
              </a:solidFill>
              <a:effectLst/>
              <a:latin typeface="+mn-lt"/>
              <a:ea typeface="+mn-ea"/>
              <a:cs typeface="+mn-cs"/>
            </a:endParaRPr>
          </a:p>
          <a:p>
            <a:pPr>
              <a:spcBef>
                <a:spcPct val="0"/>
              </a:spcBef>
            </a:pPr>
            <a:r>
              <a:rPr lang="en-GB" sz="1200" b="0" i="0" kern="1200" baseline="0" dirty="0">
                <a:solidFill>
                  <a:schemeClr val="tx1"/>
                </a:solidFill>
                <a:effectLst/>
                <a:latin typeface="+mn-lt"/>
                <a:ea typeface="+mn-ea"/>
                <a:cs typeface="+mn-cs"/>
              </a:rPr>
              <a:t>Our </a:t>
            </a:r>
            <a:r>
              <a:rPr lang="en-GB" sz="1200" b="0" i="0" kern="1200" baseline="0" dirty="0" err="1">
                <a:solidFill>
                  <a:schemeClr val="tx1"/>
                </a:solidFill>
                <a:effectLst/>
                <a:latin typeface="+mn-lt"/>
                <a:ea typeface="+mn-ea"/>
                <a:cs typeface="+mn-cs"/>
              </a:rPr>
              <a:t>Unibuddy</a:t>
            </a:r>
            <a:r>
              <a:rPr lang="en-GB" sz="1200" b="0" i="0" kern="1200" baseline="0" dirty="0">
                <a:solidFill>
                  <a:schemeClr val="tx1"/>
                </a:solidFill>
                <a:effectLst/>
                <a:latin typeface="+mn-lt"/>
                <a:ea typeface="+mn-ea"/>
                <a:cs typeface="+mn-cs"/>
              </a:rPr>
              <a:t> feature gives you direct text access to current undergraduate and postgraduate students ambassadors. You can use the search tool to find current student profiles that align with your interests, hobbies, home country, and possibly even academic interest. We continue to recruit more ambassadors but we’re sure you’ll find the current ambassador’s experiences really useful! And if you just want to skip the virtual tour and jump immediately to talking to students, you can use the second link that is here on the screen.</a:t>
            </a:r>
            <a:endParaRPr lang="en-GB" altLang="en-US"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321FA-DB80-4D1E-9ED1-FAA46824EC5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11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409C5-5DD0-4584-B690-2FBAF8798975}" type="slidenum">
              <a:rPr lang="en-GB" altLang="en-US" smtClean="0"/>
              <a:pPr>
                <a:defRPr/>
              </a:pPr>
              <a:t>27</a:t>
            </a:fld>
            <a:endParaRPr lang="en-GB" altLang="en-US"/>
          </a:p>
        </p:txBody>
      </p:sp>
    </p:spTree>
    <p:extLst>
      <p:ext uri="{BB962C8B-B14F-4D97-AF65-F5344CB8AC3E}">
        <p14:creationId xmlns:p14="http://schemas.microsoft.com/office/powerpoint/2010/main" val="391501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9C9F35-7909-49B1-B37D-D13E08489D8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419786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C9F35-7909-49B1-B37D-D13E08489D8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148875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C9F35-7909-49B1-B37D-D13E08489D8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332467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corporate blu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D5666F-78C4-C248-B33B-502B434B3BE3}"/>
              </a:ext>
            </a:extLst>
          </p:cNvPr>
          <p:cNvSpPr>
            <a:spLocks noGrp="1"/>
          </p:cNvSpPr>
          <p:nvPr>
            <p:ph type="ctrTitle" hasCustomPrompt="1"/>
          </p:nvPr>
        </p:nvSpPr>
        <p:spPr>
          <a:xfrm>
            <a:off x="1524000" y="1799786"/>
            <a:ext cx="9144000" cy="1339786"/>
          </a:xfrm>
        </p:spPr>
        <p:txBody>
          <a:bodyPr anchor="b">
            <a:noAutofit/>
          </a:bodyPr>
          <a:lstStyle>
            <a:lvl1pPr algn="l">
              <a:defRPr sz="7200" b="1" i="0">
                <a:solidFill>
                  <a:schemeClr val="bg1"/>
                </a:solidFill>
                <a:latin typeface="Source Sans Pro Semibold" panose="020B0503030403020204" pitchFamily="34" charset="77"/>
                <a:cs typeface="Arial" panose="020B0604020202020204" pitchFamily="34" charset="0"/>
              </a:defRPr>
            </a:lvl1pPr>
          </a:lstStyle>
          <a:p>
            <a:r>
              <a:rPr lang="en-GB"/>
              <a:t>Edit master title</a:t>
            </a:r>
          </a:p>
        </p:txBody>
      </p:sp>
      <p:sp>
        <p:nvSpPr>
          <p:cNvPr id="8" name="Subtitle 2">
            <a:extLst>
              <a:ext uri="{FF2B5EF4-FFF2-40B4-BE49-F238E27FC236}">
                <a16:creationId xmlns:a16="http://schemas.microsoft.com/office/drawing/2014/main" id="{191C4374-9396-9044-905B-2742A35CB0B5}"/>
              </a:ext>
            </a:extLst>
          </p:cNvPr>
          <p:cNvSpPr>
            <a:spLocks noGrp="1"/>
          </p:cNvSpPr>
          <p:nvPr>
            <p:ph type="subTitle" idx="1"/>
          </p:nvPr>
        </p:nvSpPr>
        <p:spPr>
          <a:xfrm>
            <a:off x="1524000" y="3266371"/>
            <a:ext cx="9144000" cy="1965385"/>
          </a:xfrm>
        </p:spPr>
        <p:txBody>
          <a:bodyPr>
            <a:normAutofit/>
          </a:bodyPr>
          <a:lstStyle>
            <a:lvl1pPr marL="0" indent="0" algn="l">
              <a:buNone/>
              <a:defRPr sz="4000">
                <a:solidFill>
                  <a:schemeClr val="bg1"/>
                </a:solidFill>
                <a:latin typeface="Source Sans Pro" panose="020B0503030403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214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postgraduate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85FA69-0F15-6547-B56B-596DB8A2CCEE}"/>
              </a:ext>
            </a:extLst>
          </p:cNvPr>
          <p:cNvSpPr>
            <a:spLocks noGrp="1"/>
          </p:cNvSpPr>
          <p:nvPr>
            <p:ph type="ctrTitle" hasCustomPrompt="1"/>
          </p:nvPr>
        </p:nvSpPr>
        <p:spPr>
          <a:xfrm>
            <a:off x="1524000" y="1799786"/>
            <a:ext cx="9144000" cy="1339786"/>
          </a:xfrm>
        </p:spPr>
        <p:txBody>
          <a:bodyPr anchor="b">
            <a:noAutofit/>
          </a:bodyPr>
          <a:lstStyle>
            <a:lvl1pPr algn="l">
              <a:defRPr sz="7200" b="1" i="0">
                <a:solidFill>
                  <a:schemeClr val="bg1"/>
                </a:solidFill>
                <a:latin typeface="Source Sans Pro Semibold" panose="020B0503030403020204" pitchFamily="34" charset="77"/>
                <a:cs typeface="Arial" panose="020B0604020202020204" pitchFamily="34" charset="0"/>
              </a:defRPr>
            </a:lvl1pPr>
          </a:lstStyle>
          <a:p>
            <a:r>
              <a:rPr lang="en-GB" dirty="0"/>
              <a:t>Edit master title</a:t>
            </a:r>
          </a:p>
        </p:txBody>
      </p:sp>
      <p:sp>
        <p:nvSpPr>
          <p:cNvPr id="10" name="Subtitle 2">
            <a:extLst>
              <a:ext uri="{FF2B5EF4-FFF2-40B4-BE49-F238E27FC236}">
                <a16:creationId xmlns:a16="http://schemas.microsoft.com/office/drawing/2014/main" id="{A4A5DF53-1EBE-B34F-AE30-F92A05E90CA5}"/>
              </a:ext>
            </a:extLst>
          </p:cNvPr>
          <p:cNvSpPr>
            <a:spLocks noGrp="1"/>
          </p:cNvSpPr>
          <p:nvPr>
            <p:ph type="subTitle" idx="1"/>
          </p:nvPr>
        </p:nvSpPr>
        <p:spPr>
          <a:xfrm>
            <a:off x="1524000" y="3266371"/>
            <a:ext cx="9144000" cy="1965385"/>
          </a:xfrm>
        </p:spPr>
        <p:txBody>
          <a:bodyPr>
            <a:normAutofit/>
          </a:bodyPr>
          <a:lstStyle>
            <a:lvl1pPr marL="0" indent="0" algn="l">
              <a:buNone/>
              <a:defRPr sz="4000">
                <a:solidFill>
                  <a:schemeClr val="bg1"/>
                </a:solidFill>
                <a:latin typeface="Source Sans Pro" panose="020B0503030403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18558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C9F35-7909-49B1-B37D-D13E08489D8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3955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9C9F35-7909-49B1-B37D-D13E08489D8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129718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9C9F35-7909-49B1-B37D-D13E08489D8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46957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9C9F35-7909-49B1-B37D-D13E08489D84}" type="datetimeFigureOut">
              <a:rPr lang="en-GB" smtClean="0"/>
              <a:t>10/12/2024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378584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9C9F35-7909-49B1-B37D-D13E08489D84}" type="datetimeFigureOut">
              <a:rPr lang="en-GB" smtClean="0"/>
              <a:t>10/12/2024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422322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C9F35-7909-49B1-B37D-D13E08489D84}" type="datetimeFigureOut">
              <a:rPr lang="en-GB" smtClean="0"/>
              <a:t>10/12/2024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405743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9C9F35-7909-49B1-B37D-D13E08489D8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363873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9C9F35-7909-49B1-B37D-D13E08489D8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0C2081-19BE-474E-8C42-7F572F6E286A}" type="slidenum">
              <a:rPr lang="en-GB" smtClean="0"/>
              <a:t>‹#›</a:t>
            </a:fld>
            <a:endParaRPr lang="en-GB"/>
          </a:p>
        </p:txBody>
      </p:sp>
    </p:spTree>
    <p:extLst>
      <p:ext uri="{BB962C8B-B14F-4D97-AF65-F5344CB8AC3E}">
        <p14:creationId xmlns:p14="http://schemas.microsoft.com/office/powerpoint/2010/main" val="318028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C9F35-7909-49B1-B37D-D13E08489D84}" type="datetimeFigureOut">
              <a:rPr lang="en-GB" smtClean="0"/>
              <a:t>10/12/2024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C2081-19BE-474E-8C42-7F572F6E286A}" type="slidenum">
              <a:rPr lang="en-GB" smtClean="0"/>
              <a:t>‹#›</a:t>
            </a:fld>
            <a:endParaRPr lang="en-GB"/>
          </a:p>
        </p:txBody>
      </p:sp>
    </p:spTree>
    <p:extLst>
      <p:ext uri="{BB962C8B-B14F-4D97-AF65-F5344CB8AC3E}">
        <p14:creationId xmlns:p14="http://schemas.microsoft.com/office/powerpoint/2010/main" val="12348037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d.ac.uk/e4-dtp/people/dtp-alumn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4-dtp.ed.ac.uk/e5-doctoral-training-programme/application-proces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4-dtp.ed.ac.uk/e5-doctoral-training-programme/entry-and-eligibility-criteria" TargetMode="Externa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4-dtp.ed.ac.uk/e5-doctoral-training-programme/entry-and-eligibility-criteria"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4-dtp.ed.ac.uk/e5-doctoral-training-programme/e5-dtp-projects-0" TargetMode="Externa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hyperlink" Target="https://e4-dtp.ed.ac.uk/e5-doctoral-training-programme/application-proces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4-dtp.ed.ac.uk/e5-doctoral-training-programme/application-process"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hyperlink" Target="https://e4-dtp.ed.ac.uk/e5-doctoral-training-programme/application-process" TargetMode="External"/><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5.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3.xml"/><Relationship Id="rId7" Type="http://schemas.openxmlformats.org/officeDocument/2006/relationships/image" Target="../media/image37.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4-dtp.ed.ac.uk/e5-doctoral-training-programme/applicants-support" TargetMode="External"/><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hyperlink" Target="https://virtualvisits.ed.ac.uk/p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hyperlink" Target="https://www.ed.ac.uk/studying/postgraduate/student-life/student-chat?unibuddy=?level=Postgraduate&amp;label=Postgraduate&amp;ub_medium=product" TargetMode="Externa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1000" y="747198"/>
            <a:ext cx="8640000" cy="1547707"/>
          </a:xfrm>
          <a:solidFill>
            <a:schemeClr val="tx1">
              <a:alpha val="64000"/>
            </a:schemeClr>
          </a:solidFill>
          <a:effectLst/>
        </p:spPr>
        <p:txBody>
          <a:bodyPr anchor="b"/>
          <a:lstStyle/>
          <a:p>
            <a:r>
              <a:rPr lang="en-GB" sz="4400" dirty="0">
                <a:latin typeface="Source Sans Pro Semibold"/>
                <a:ea typeface="Source Sans Pro Semibold"/>
                <a:cs typeface="Arial"/>
              </a:rPr>
              <a:t>The E5 DTP </a:t>
            </a:r>
            <a:br>
              <a:rPr lang="en-GB" sz="4400" dirty="0">
                <a:latin typeface="Source Sans Pro Semibold"/>
                <a:ea typeface="Source Sans Pro Semibold"/>
                <a:cs typeface="Arial"/>
              </a:rPr>
            </a:br>
            <a:r>
              <a:rPr lang="en-GB" sz="2800" dirty="0"/>
              <a:t>Edinburgh Earth, Ecology and Environment Engagement Doctoral Training Partnership</a:t>
            </a:r>
            <a:endParaRPr lang="en-US" sz="4800" dirty="0"/>
          </a:p>
        </p:txBody>
      </p:sp>
      <p:pic>
        <p:nvPicPr>
          <p:cNvPr id="5" name="UoE_Open marque_landscape_White.png" descr="UoE_Open marque_landscape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014" y="5453450"/>
            <a:ext cx="2147683" cy="1058186"/>
          </a:xfrm>
          <a:prstGeom prst="rect">
            <a:avLst/>
          </a:prstGeom>
          <a:ln w="12700">
            <a:miter lim="400000"/>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47" y="5961651"/>
            <a:ext cx="3492143" cy="83626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04142">
            <a:off x="338484" y="277247"/>
            <a:ext cx="1969287" cy="2265916"/>
          </a:xfrm>
          <a:prstGeom prst="rect">
            <a:avLst/>
          </a:prstGeom>
        </p:spPr>
      </p:pic>
      <p:sp>
        <p:nvSpPr>
          <p:cNvPr id="15" name="Subtitle 2"/>
          <p:cNvSpPr txBox="1">
            <a:spLocks/>
          </p:cNvSpPr>
          <p:nvPr/>
        </p:nvSpPr>
        <p:spPr>
          <a:xfrm>
            <a:off x="3171000" y="4396255"/>
            <a:ext cx="6434841" cy="607219"/>
          </a:xfrm>
          <a:prstGeom prst="rect">
            <a:avLst/>
          </a:prstGeom>
          <a:solidFill>
            <a:schemeClr val="tx1">
              <a:alpha val="64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bg1"/>
                </a:solidFill>
                <a:latin typeface="Source Sans Pro" panose="020B0503030403020204" pitchFamily="34"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FFFFFF"/>
                </a:solidFill>
                <a:effectLst/>
                <a:uLnTx/>
                <a:uFillTx/>
                <a:latin typeface="Source Sans Pro"/>
                <a:ea typeface="Source Sans Pro"/>
                <a:cs typeface="Arial"/>
              </a:rPr>
              <a:t>This session will begin at 14:00 GMT</a:t>
            </a:r>
            <a:endParaRPr kumimoji="0" lang="en-GB" sz="2800" b="0" i="0" u="none" strike="noStrike" kern="1200" cap="none" spc="0" normalizeH="0" baseline="0" noProof="0" dirty="0">
              <a:ln>
                <a:noFill/>
              </a:ln>
              <a:solidFill>
                <a:srgbClr val="FFFFFF"/>
              </a:solidFill>
              <a:effectLst/>
              <a:uLnTx/>
              <a:uFillTx/>
              <a:latin typeface="Source Sans Pro" panose="020B0503030403020204" pitchFamily="34" charset="77"/>
              <a:ea typeface="Source Sans Pro"/>
              <a:cs typeface="Arial" panose="020B0604020202020204" pitchFamily="34" charset="0"/>
            </a:endParaRPr>
          </a:p>
        </p:txBody>
      </p:sp>
      <p:sp>
        <p:nvSpPr>
          <p:cNvPr id="8" name="Subtitle 4">
            <a:extLst>
              <a:ext uri="{FF2B5EF4-FFF2-40B4-BE49-F238E27FC236}">
                <a16:creationId xmlns:a16="http://schemas.microsoft.com/office/drawing/2014/main" id="{9E1112FA-98D7-4773-A991-2199BEFF96F3}"/>
              </a:ext>
            </a:extLst>
          </p:cNvPr>
          <p:cNvSpPr txBox="1">
            <a:spLocks/>
          </p:cNvSpPr>
          <p:nvPr/>
        </p:nvSpPr>
        <p:spPr>
          <a:xfrm>
            <a:off x="3171000" y="2285940"/>
            <a:ext cx="8640000" cy="1764956"/>
          </a:xfrm>
          <a:prstGeom prst="rect">
            <a:avLst/>
          </a:prstGeom>
          <a:solidFill>
            <a:schemeClr val="tx1">
              <a:alpha val="64000"/>
            </a:schemeClr>
          </a:solidFill>
        </p:spPr>
        <p:txBody>
          <a:bodyPr vert="horz" lIns="91440" tIns="45720" rIns="91440" bIns="45720" rtlCol="0" anchor="ctr">
            <a:noAutofit/>
          </a:bodyPr>
          <a:lstStyle>
            <a:defPPr>
              <a:defRPr lang="en-US"/>
            </a:defPPr>
            <a:lvl1pPr indent="0">
              <a:lnSpc>
                <a:spcPct val="90000"/>
              </a:lnSpc>
              <a:spcBef>
                <a:spcPts val="1000"/>
              </a:spcBef>
              <a:buFont typeface="Arial" panose="020B0604020202020204" pitchFamily="34" charset="0"/>
              <a:buNone/>
              <a:defRPr kumimoji="0" sz="2800" b="0" i="0" u="none" strike="noStrike" cap="none" spc="0" normalizeH="0" baseline="0">
                <a:ln>
                  <a:noFill/>
                </a:ln>
                <a:solidFill>
                  <a:srgbClr val="FFFFFF"/>
                </a:solidFill>
                <a:effectLst/>
                <a:uLnTx/>
                <a:uFillTx/>
                <a:latin typeface="Source Sans Pro"/>
                <a:ea typeface="Source Sans Pro"/>
                <a:cs typeface="Arial"/>
              </a:defRPr>
            </a:lvl1pPr>
            <a:lvl2pPr indent="0" algn="ctr">
              <a:lnSpc>
                <a:spcPct val="90000"/>
              </a:lnSpc>
              <a:spcBef>
                <a:spcPts val="500"/>
              </a:spcBef>
              <a:buFont typeface="Arial" panose="020B0604020202020204" pitchFamily="34" charset="0"/>
              <a:buNone/>
              <a:defRPr sz="2000">
                <a:latin typeface="Source Sans Pro" panose="020B0503030403020204" pitchFamily="34" charset="77"/>
              </a:defRPr>
            </a:lvl2pPr>
            <a:lvl3pPr indent="0" algn="ctr">
              <a:lnSpc>
                <a:spcPct val="90000"/>
              </a:lnSpc>
              <a:spcBef>
                <a:spcPts val="500"/>
              </a:spcBef>
              <a:buFont typeface="Arial" panose="020B0604020202020204" pitchFamily="34" charset="0"/>
              <a:buNone/>
              <a:defRPr>
                <a:latin typeface="Source Sans Pro" panose="020B0503030403020204" pitchFamily="34" charset="77"/>
              </a:defRPr>
            </a:lvl3pPr>
            <a:lvl4pPr indent="0" algn="ctr">
              <a:lnSpc>
                <a:spcPct val="90000"/>
              </a:lnSpc>
              <a:spcBef>
                <a:spcPts val="500"/>
              </a:spcBef>
              <a:buFont typeface="Arial" panose="020B0604020202020204" pitchFamily="34" charset="0"/>
              <a:buNone/>
              <a:defRPr sz="1600">
                <a:latin typeface="Source Sans Pro" panose="020B0503030403020204" pitchFamily="34" charset="77"/>
              </a:defRPr>
            </a:lvl4pPr>
            <a:lvl5pPr indent="0" algn="ctr">
              <a:lnSpc>
                <a:spcPct val="90000"/>
              </a:lnSpc>
              <a:spcBef>
                <a:spcPts val="500"/>
              </a:spcBef>
              <a:buFont typeface="Arial" panose="020B0604020202020204" pitchFamily="34" charset="0"/>
              <a:buNone/>
              <a:defRPr sz="1600">
                <a:latin typeface="Source Sans Pro" panose="020B0503030403020204" pitchFamily="34" charset="7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Richard Essery	</a:t>
            </a:r>
            <a:r>
              <a:rPr kumimoji="0" lang="en-GB" sz="2000" b="0" i="0" u="none" strike="noStrike" kern="1200" cap="none" spc="0" normalizeH="0" baseline="0" noProof="0" dirty="0">
                <a:ln>
                  <a:noFill/>
                </a:ln>
                <a:solidFill>
                  <a:srgbClr val="FFFFFF"/>
                </a:solidFill>
                <a:effectLst/>
                <a:uLnTx/>
                <a:uFillTx/>
                <a:latin typeface="Source Sans Pro"/>
                <a:cs typeface="Arial"/>
              </a:rPr>
              <a:t>	– E5 DTP</a:t>
            </a:r>
            <a:r>
              <a:rPr kumimoji="0" lang="en-GB" sz="2000" b="0" i="0" u="none" strike="noStrike" kern="1200" cap="none" spc="0" normalizeH="0" noProof="0" dirty="0">
                <a:ln>
                  <a:noFill/>
                </a:ln>
                <a:solidFill>
                  <a:srgbClr val="FFFFFF"/>
                </a:solidFill>
                <a:effectLst/>
                <a:uLnTx/>
                <a:uFillTx/>
                <a:latin typeface="Source Sans Pro"/>
                <a:cs typeface="Arial"/>
              </a:rPr>
              <a:t> </a:t>
            </a:r>
            <a:r>
              <a:rPr kumimoji="0" lang="en-GB" sz="2000" b="0" i="0" u="none" strike="noStrike" kern="1200" cap="none" spc="0" normalizeH="0" baseline="0" noProof="0" dirty="0">
                <a:ln>
                  <a:noFill/>
                </a:ln>
                <a:solidFill>
                  <a:srgbClr val="FFFFFF"/>
                </a:solidFill>
                <a:effectLst/>
                <a:uLnTx/>
                <a:uFillTx/>
                <a:latin typeface="Source Sans Pro"/>
                <a:cs typeface="Arial"/>
              </a:rPr>
              <a:t>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FFFF"/>
                </a:solidFill>
                <a:effectLst/>
                <a:uLnTx/>
                <a:uFillTx/>
                <a:latin typeface="Source Sans Pro"/>
                <a:cs typeface="Arial"/>
              </a:rPr>
              <a:t>Nicola Drago Ferrante	– E5 DTP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Lokesh Jain</a:t>
            </a:r>
            <a:r>
              <a:rPr kumimoji="0" lang="en-GB" sz="2000" b="0" i="0" u="none" strike="noStrike" kern="1200" cap="none" spc="0" normalizeH="0" baseline="0" noProof="0" dirty="0">
                <a:ln>
                  <a:noFill/>
                </a:ln>
                <a:solidFill>
                  <a:srgbClr val="FFFFFF"/>
                </a:solidFill>
                <a:effectLst/>
                <a:uLnTx/>
                <a:uFillTx/>
                <a:latin typeface="Source Sans Pro"/>
                <a:cs typeface="Arial"/>
              </a:rPr>
              <a:t> 		– 2022 student cohort</a:t>
            </a: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FFFF"/>
                </a:solidFill>
                <a:effectLst/>
                <a:uLnTx/>
                <a:uFillTx/>
                <a:latin typeface="Source Sans Pro"/>
                <a:cs typeface="Arial"/>
              </a:rPr>
              <a:t>Sarah Schubert		– 2024 student cohort</a:t>
            </a:r>
          </a:p>
        </p:txBody>
      </p:sp>
    </p:spTree>
    <p:extLst>
      <p:ext uri="{BB962C8B-B14F-4D97-AF65-F5344CB8AC3E}">
        <p14:creationId xmlns:p14="http://schemas.microsoft.com/office/powerpoint/2010/main" val="1176305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E5 DTP training and cohort building</a:t>
            </a:r>
            <a:endParaRPr lang="en-GB" sz="1800" dirty="0"/>
          </a:p>
        </p:txBody>
      </p:sp>
      <p:sp>
        <p:nvSpPr>
          <p:cNvPr id="3" name="TextBox 2"/>
          <p:cNvSpPr txBox="1"/>
          <p:nvPr/>
        </p:nvSpPr>
        <p:spPr>
          <a:xfrm>
            <a:off x="842312" y="1468738"/>
            <a:ext cx="6553397" cy="2554545"/>
          </a:xfrm>
          <a:prstGeom prst="rect">
            <a:avLst/>
          </a:prstGeom>
          <a:noFill/>
        </p:spPr>
        <p:txBody>
          <a:bodyPr wrap="none" rtlCol="0">
            <a:spAutoFit/>
          </a:bodyPr>
          <a:lstStyle/>
          <a:p>
            <a:r>
              <a:rPr lang="en-GB" sz="2000" dirty="0">
                <a:solidFill>
                  <a:srgbClr val="041D41"/>
                </a:solidFill>
                <a:latin typeface="Source Sans Pro" panose="020B0503030403020204" pitchFamily="34" charset="77"/>
              </a:rPr>
              <a:t>25 days cohort and 25 days individual training over </a:t>
            </a:r>
          </a:p>
          <a:p>
            <a:pPr>
              <a:spcAft>
                <a:spcPts val="1200"/>
              </a:spcAft>
            </a:pPr>
            <a:r>
              <a:rPr lang="en-GB" sz="2000" dirty="0">
                <a:solidFill>
                  <a:srgbClr val="041D41"/>
                </a:solidFill>
                <a:latin typeface="Source Sans Pro" panose="020B0503030403020204" pitchFamily="34" charset="77"/>
              </a:rPr>
              <a:t>the course of a PhD, based on four pillars:</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training needs analyses</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core professional skills</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advanced research training</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peer learning (e.g. Coding Club)</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1920" y="1468737"/>
            <a:ext cx="3464714" cy="207020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1920" y="3620134"/>
            <a:ext cx="3464714" cy="1868120"/>
          </a:xfrm>
          <a:prstGeom prst="rect">
            <a:avLst/>
          </a:prstGeom>
        </p:spPr>
      </p:pic>
    </p:spTree>
    <p:extLst>
      <p:ext uri="{BB962C8B-B14F-4D97-AF65-F5344CB8AC3E}">
        <p14:creationId xmlns:p14="http://schemas.microsoft.com/office/powerpoint/2010/main" val="3828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Student Support Services</a:t>
            </a:r>
            <a:endParaRPr lang="en-GB" sz="1800" dirty="0"/>
          </a:p>
        </p:txBody>
      </p:sp>
      <p:sp>
        <p:nvSpPr>
          <p:cNvPr id="5" name="TextBox 4"/>
          <p:cNvSpPr txBox="1"/>
          <p:nvPr/>
        </p:nvSpPr>
        <p:spPr>
          <a:xfrm>
            <a:off x="838200" y="1468738"/>
            <a:ext cx="10209069" cy="4170372"/>
          </a:xfrm>
          <a:prstGeom prst="rect">
            <a:avLst/>
          </a:prstGeom>
          <a:noFill/>
        </p:spPr>
        <p:txBody>
          <a:bodyPr wrap="square" rtlCol="0">
            <a:spAutoFit/>
          </a:bodyPr>
          <a:lstStyle/>
          <a:p>
            <a:r>
              <a:rPr lang="en-GB" sz="2000" dirty="0">
                <a:solidFill>
                  <a:srgbClr val="041D41"/>
                </a:solidFill>
                <a:latin typeface="Source Sans Pro" panose="020B0503030403020204" pitchFamily="34" charset="77"/>
              </a:rPr>
              <a:t>University Student Support Services:</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Health</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Wellbeing and mental health</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Counselling</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Sport and Exercise</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Disability and Learning and Support</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Student Immigration</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Careers</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Institute for Academic Development</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Accommodation</a:t>
            </a:r>
          </a:p>
          <a:p>
            <a:pPr marL="342900" indent="-342900">
              <a:buFont typeface="Arial" panose="020B0604020202020204" pitchFamily="34" charset="0"/>
              <a:buChar char="•"/>
            </a:pPr>
            <a:r>
              <a:rPr lang="en-GB" sz="2000" dirty="0">
                <a:solidFill>
                  <a:srgbClr val="041D41"/>
                </a:solidFill>
                <a:latin typeface="Source Sans Pro" panose="020B0503030403020204" pitchFamily="34" charset="77"/>
              </a:rPr>
              <a:t>Student Finance</a:t>
            </a:r>
          </a:p>
          <a:p>
            <a:pPr marL="342900" indent="-342900">
              <a:spcAft>
                <a:spcPts val="600"/>
              </a:spcAft>
              <a:buFont typeface="Arial" panose="020B0604020202020204" pitchFamily="34" charset="0"/>
              <a:buChar char="•"/>
            </a:pPr>
            <a:r>
              <a:rPr lang="en-GB" sz="2000" dirty="0">
                <a:solidFill>
                  <a:srgbClr val="041D41"/>
                </a:solidFill>
                <a:latin typeface="Source Sans Pro" panose="020B0503030403020204" pitchFamily="34" charset="77"/>
              </a:rPr>
              <a:t>Childcare</a:t>
            </a:r>
          </a:p>
          <a:p>
            <a:r>
              <a:rPr lang="en-GB" sz="2000" dirty="0">
                <a:solidFill>
                  <a:srgbClr val="041D41"/>
                </a:solidFill>
                <a:latin typeface="Source Sans Pro" panose="020B0503030403020204" pitchFamily="34" charset="77"/>
              </a:rPr>
              <a:t>The Advice Place by EUSA (Edinburgh University Student Association)</a:t>
            </a:r>
          </a:p>
        </p:txBody>
      </p:sp>
      <p:pic>
        <p:nvPicPr>
          <p:cNvPr id="6" name="Picture 4" descr="health Archives">
            <a:extLst>
              <a:ext uri="{FF2B5EF4-FFF2-40B4-BE49-F238E27FC236}">
                <a16:creationId xmlns:a16="http://schemas.microsoft.com/office/drawing/2014/main" id="{52A238AE-B39A-4492-AC02-046C018DF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611" y="729931"/>
            <a:ext cx="3578924" cy="1881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ports &amp; Services | Community Sports Academy">
            <a:extLst>
              <a:ext uri="{FF2B5EF4-FFF2-40B4-BE49-F238E27FC236}">
                <a16:creationId xmlns:a16="http://schemas.microsoft.com/office/drawing/2014/main" id="{FC4FEA35-5EF7-4DA6-8CAE-8BFE7B5E9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369" y="2114708"/>
            <a:ext cx="2378403" cy="121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s it time to change the disability symbol? - Visualise Training and ...">
            <a:extLst>
              <a:ext uri="{FF2B5EF4-FFF2-40B4-BE49-F238E27FC236}">
                <a16:creationId xmlns:a16="http://schemas.microsoft.com/office/drawing/2014/main" id="{4FCB6B7C-9A90-45DF-9A62-69804D654C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0643" y="3720855"/>
            <a:ext cx="1159378" cy="117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AREERS – Carna Medicare">
            <a:extLst>
              <a:ext uri="{FF2B5EF4-FFF2-40B4-BE49-F238E27FC236}">
                <a16:creationId xmlns:a16="http://schemas.microsoft.com/office/drawing/2014/main" id="{4A4DBAB6-34B7-449E-9D36-F23477EF9B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626603"/>
            <a:ext cx="2565363" cy="1106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External Resources | Data, Culture &amp; Society">
            <a:extLst>
              <a:ext uri="{FF2B5EF4-FFF2-40B4-BE49-F238E27FC236}">
                <a16:creationId xmlns:a16="http://schemas.microsoft.com/office/drawing/2014/main" id="{AAA1273D-8564-4B37-BE61-7789A46CD6E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472524" y="2318230"/>
            <a:ext cx="2565363" cy="1211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 Colour">
            <a:extLst>
              <a:ext uri="{FF2B5EF4-FFF2-40B4-BE49-F238E27FC236}">
                <a16:creationId xmlns:a16="http://schemas.microsoft.com/office/drawing/2014/main" id="{F160BE55-2FF6-4EF7-8270-FB252F46F410}"/>
              </a:ext>
            </a:extLst>
          </p:cNvPr>
          <p:cNvPicPr>
            <a:picLocks noChangeAspect="1" noChangeArrowheads="1"/>
          </p:cNvPicPr>
          <p:nvPr/>
        </p:nvPicPr>
        <p:blipFill>
          <a:blip r:embed="rId7"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641093" y="4736870"/>
            <a:ext cx="1765765" cy="99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8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FCA1C7-600D-4BC8-82E2-2FFD941A7820}"/>
              </a:ext>
            </a:extLst>
          </p:cNvPr>
          <p:cNvSpPr>
            <a:spLocks noGrp="1"/>
          </p:cNvSpPr>
          <p:nvPr>
            <p:ph type="title"/>
          </p:nvPr>
        </p:nvSpPr>
        <p:spPr>
          <a:xfrm>
            <a:off x="660565" y="0"/>
            <a:ext cx="10870870" cy="714738"/>
          </a:xfrm>
        </p:spPr>
        <p:txBody>
          <a:bodyPr>
            <a:normAutofit/>
          </a:bodyPr>
          <a:lstStyle/>
          <a:p>
            <a:pPr algn="ctr"/>
            <a:r>
              <a:rPr lang="en-GB" dirty="0"/>
              <a:t>Where have our students gone on to?</a:t>
            </a:r>
            <a:endParaRPr lang="en-GB" sz="1800" dirty="0"/>
          </a:p>
        </p:txBody>
      </p:sp>
      <p:pic>
        <p:nvPicPr>
          <p:cNvPr id="6" name="Picture 5">
            <a:extLst>
              <a:ext uri="{FF2B5EF4-FFF2-40B4-BE49-F238E27FC236}">
                <a16:creationId xmlns:a16="http://schemas.microsoft.com/office/drawing/2014/main" id="{3D80780C-C154-461C-9685-8F5343D30C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53780" y="636494"/>
            <a:ext cx="9684441" cy="6221506"/>
          </a:xfrm>
          <a:prstGeom prst="rect">
            <a:avLst/>
          </a:prstGeom>
        </p:spPr>
      </p:pic>
    </p:spTree>
    <p:extLst>
      <p:ext uri="{BB962C8B-B14F-4D97-AF65-F5344CB8AC3E}">
        <p14:creationId xmlns:p14="http://schemas.microsoft.com/office/powerpoint/2010/main" val="278100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Highlights from DTP alumni</a:t>
            </a:r>
            <a:endParaRPr lang="en-GB" sz="1800" dirty="0"/>
          </a:p>
        </p:txBody>
      </p:sp>
      <p:sp>
        <p:nvSpPr>
          <p:cNvPr id="3" name="Oval Callout 2"/>
          <p:cNvSpPr/>
          <p:nvPr/>
        </p:nvSpPr>
        <p:spPr>
          <a:xfrm>
            <a:off x="7747663" y="1396818"/>
            <a:ext cx="2089207" cy="809897"/>
          </a:xfrm>
          <a:prstGeom prst="wedgeEllipseCallout">
            <a:avLst>
              <a:gd name="adj1" fmla="val -26054"/>
              <a:gd name="adj2" fmla="val 82930"/>
            </a:avLst>
          </a:prstGeom>
          <a:noFill/>
          <a:ln w="9525" cap="flat" cmpd="sng" algn="ctr">
            <a:solidFill>
              <a:srgbClr val="ED7D31"/>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Publications</a:t>
            </a:r>
          </a:p>
        </p:txBody>
      </p:sp>
      <p:sp>
        <p:nvSpPr>
          <p:cNvPr id="4" name="Oval Callout 3"/>
          <p:cNvSpPr/>
          <p:nvPr/>
        </p:nvSpPr>
        <p:spPr>
          <a:xfrm>
            <a:off x="3643276" y="1628539"/>
            <a:ext cx="1994263" cy="862849"/>
          </a:xfrm>
          <a:prstGeom prst="wedgeEllipseCallout">
            <a:avLst>
              <a:gd name="adj1" fmla="val 57751"/>
              <a:gd name="adj2" fmla="val -42947"/>
            </a:avLst>
          </a:prstGeom>
          <a:noFill/>
          <a:ln w="9525" cap="flat" cmpd="sng" algn="ctr">
            <a:solidFill>
              <a:srgbClr val="FFC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Presenting at International conferences</a:t>
            </a:r>
          </a:p>
        </p:txBody>
      </p:sp>
      <p:sp>
        <p:nvSpPr>
          <p:cNvPr id="5" name="Oval Callout 4"/>
          <p:cNvSpPr/>
          <p:nvPr/>
        </p:nvSpPr>
        <p:spPr>
          <a:xfrm>
            <a:off x="1141968" y="1958438"/>
            <a:ext cx="1933675" cy="1003480"/>
          </a:xfrm>
          <a:prstGeom prst="wedgeEllipseCallout">
            <a:avLst>
              <a:gd name="adj1" fmla="val 48243"/>
              <a:gd name="adj2" fmla="val 52965"/>
            </a:avLst>
          </a:prstGeom>
          <a:noFill/>
          <a:ln w="9525" cap="flat" cmpd="sng" algn="ctr">
            <a:solidFill>
              <a:srgbClr val="ED7D31"/>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rPr>
              <a:t>The PIP (Professional Internship)</a:t>
            </a:r>
          </a:p>
        </p:txBody>
      </p:sp>
      <p:sp>
        <p:nvSpPr>
          <p:cNvPr id="6" name="Oval Callout 5"/>
          <p:cNvSpPr/>
          <p:nvPr/>
        </p:nvSpPr>
        <p:spPr>
          <a:xfrm>
            <a:off x="9544561" y="2654736"/>
            <a:ext cx="2115824" cy="858364"/>
          </a:xfrm>
          <a:prstGeom prst="wedgeEllipseCallout">
            <a:avLst>
              <a:gd name="adj1" fmla="val 1380"/>
              <a:gd name="adj2" fmla="val 78052"/>
            </a:avLst>
          </a:prstGeom>
          <a:noFill/>
          <a:ln w="9525" cap="flat" cmpd="sng" algn="ctr">
            <a:solidFill>
              <a:srgbClr val="FFC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Tutoring and Demonstrating</a:t>
            </a:r>
          </a:p>
        </p:txBody>
      </p:sp>
      <p:sp>
        <p:nvSpPr>
          <p:cNvPr id="7" name="Oval Callout 6"/>
          <p:cNvSpPr/>
          <p:nvPr/>
        </p:nvSpPr>
        <p:spPr>
          <a:xfrm>
            <a:off x="8060833" y="3758077"/>
            <a:ext cx="2107474" cy="1089794"/>
          </a:xfrm>
          <a:prstGeom prst="wedgeEllipseCallout">
            <a:avLst>
              <a:gd name="adj1" fmla="val -53511"/>
              <a:gd name="adj2" fmla="val -51935"/>
            </a:avLst>
          </a:prstGeom>
          <a:no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rPr>
              <a:t>Research visit and collaborations</a:t>
            </a:r>
          </a:p>
        </p:txBody>
      </p:sp>
      <p:sp>
        <p:nvSpPr>
          <p:cNvPr id="8" name="Oval Callout 7"/>
          <p:cNvSpPr/>
          <p:nvPr/>
        </p:nvSpPr>
        <p:spPr>
          <a:xfrm>
            <a:off x="821142" y="3513100"/>
            <a:ext cx="2089074" cy="1036083"/>
          </a:xfrm>
          <a:prstGeom prst="wedgeEllipseCallout">
            <a:avLst>
              <a:gd name="adj1" fmla="val -21523"/>
              <a:gd name="adj2" fmla="val 93359"/>
            </a:avLst>
          </a:prstGeom>
          <a:noFill/>
          <a:ln w="9525" cap="flat" cmpd="sng" algn="ctr">
            <a:solidFill>
              <a:srgbClr val="4472C4"/>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Independent fieldwork</a:t>
            </a:r>
          </a:p>
        </p:txBody>
      </p:sp>
      <p:sp>
        <p:nvSpPr>
          <p:cNvPr id="9" name="Oval Callout 8"/>
          <p:cNvSpPr/>
          <p:nvPr/>
        </p:nvSpPr>
        <p:spPr>
          <a:xfrm>
            <a:off x="5689416" y="2254111"/>
            <a:ext cx="1671554" cy="1109726"/>
          </a:xfrm>
          <a:prstGeom prst="wedgeEllipseCallout">
            <a:avLst>
              <a:gd name="adj1" fmla="val 62356"/>
              <a:gd name="adj2" fmla="val -28277"/>
            </a:avLst>
          </a:prstGeom>
          <a:noFill/>
          <a:ln w="9525" cap="flat" cmpd="sng" algn="ctr">
            <a:solidFill>
              <a:srgbClr val="70AD47"/>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Training workshops, summer schools</a:t>
            </a:r>
          </a:p>
        </p:txBody>
      </p:sp>
      <p:sp>
        <p:nvSpPr>
          <p:cNvPr id="10" name="Oval Callout 9"/>
          <p:cNvSpPr/>
          <p:nvPr/>
        </p:nvSpPr>
        <p:spPr>
          <a:xfrm>
            <a:off x="3810859" y="3083918"/>
            <a:ext cx="1637212" cy="1011348"/>
          </a:xfrm>
          <a:prstGeom prst="wedgeEllipseCallout">
            <a:avLst>
              <a:gd name="adj1" fmla="val 62356"/>
              <a:gd name="adj2" fmla="val -28277"/>
            </a:avLst>
          </a:prstGeom>
          <a:noFill/>
          <a:ln w="9525" cap="flat" cmpd="sng" algn="ctr">
            <a:solidFill>
              <a:srgbClr val="FFC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Winning / being nominated for awards</a:t>
            </a:r>
          </a:p>
        </p:txBody>
      </p:sp>
      <p:sp>
        <p:nvSpPr>
          <p:cNvPr id="11" name="Oval Callout 10"/>
          <p:cNvSpPr/>
          <p:nvPr/>
        </p:nvSpPr>
        <p:spPr>
          <a:xfrm>
            <a:off x="3163036" y="4344140"/>
            <a:ext cx="1531447" cy="1011348"/>
          </a:xfrm>
          <a:prstGeom prst="wedgeEllipseCallout">
            <a:avLst>
              <a:gd name="adj1" fmla="val -55923"/>
              <a:gd name="adj2" fmla="val 53526"/>
            </a:avLst>
          </a:prstGeom>
          <a:noFill/>
          <a:ln w="9525" cap="flat" cmpd="sng" algn="ctr">
            <a:solidFill>
              <a:srgbClr val="A5A5A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Laboratory work</a:t>
            </a:r>
          </a:p>
        </p:txBody>
      </p:sp>
      <p:sp>
        <p:nvSpPr>
          <p:cNvPr id="12" name="Oval Callout 11"/>
          <p:cNvSpPr/>
          <p:nvPr/>
        </p:nvSpPr>
        <p:spPr>
          <a:xfrm>
            <a:off x="5258570" y="4193538"/>
            <a:ext cx="2051718" cy="1159846"/>
          </a:xfrm>
          <a:prstGeom prst="wedgeEllipseCallout">
            <a:avLst>
              <a:gd name="adj1" fmla="val 62356"/>
              <a:gd name="adj2" fmla="val -28277"/>
            </a:avLst>
          </a:prstGeom>
          <a:noFill/>
          <a:ln w="9525" cap="flat" cmpd="sng" algn="ctr">
            <a:solidFill>
              <a:srgbClr val="70AD47"/>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Participating in Public engagement activities (Science Festivals e.g.)  </a:t>
            </a:r>
          </a:p>
        </p:txBody>
      </p:sp>
      <p:sp>
        <p:nvSpPr>
          <p:cNvPr id="13" name="Rectangle 12"/>
          <p:cNvSpPr/>
          <p:nvPr/>
        </p:nvSpPr>
        <p:spPr>
          <a:xfrm>
            <a:off x="6888802" y="5308240"/>
            <a:ext cx="4916795" cy="369332"/>
          </a:xfrm>
          <a:prstGeom prst="rect">
            <a:avLst/>
          </a:prstGeom>
        </p:spPr>
        <p:txBody>
          <a:bodyPr wrap="none">
            <a:spAutoFit/>
          </a:bodyPr>
          <a:lstStyle/>
          <a:p>
            <a:r>
              <a:rPr lang="en-GB" dirty="0">
                <a:hlinkClick r:id="rId2"/>
              </a:rPr>
              <a:t>https://www.ed.ac.uk/e4-dtp/people/dtp-alumni</a:t>
            </a:r>
            <a:endParaRPr lang="en-GB" dirty="0"/>
          </a:p>
        </p:txBody>
      </p:sp>
    </p:spTree>
    <p:extLst>
      <p:ext uri="{BB962C8B-B14F-4D97-AF65-F5344CB8AC3E}">
        <p14:creationId xmlns:p14="http://schemas.microsoft.com/office/powerpoint/2010/main" val="82067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74209"/>
            <a:ext cx="10515600" cy="885541"/>
          </a:xfrm>
        </p:spPr>
        <p:txBody>
          <a:bodyPr>
            <a:normAutofit fontScale="90000"/>
          </a:bodyPr>
          <a:lstStyle/>
          <a:p>
            <a:r>
              <a:rPr lang="en-GB" b="1" dirty="0"/>
              <a:t>E5 DTP Funding details 2025</a:t>
            </a:r>
            <a:br>
              <a:rPr lang="en-GB" b="1" dirty="0"/>
            </a:br>
            <a:r>
              <a:rPr lang="en-GB" sz="2700" b="1" dirty="0">
                <a:hlinkClick r:id="rId2"/>
              </a:rPr>
              <a:t>How to apply</a:t>
            </a:r>
            <a:endParaRPr lang="en-GB" sz="2700" b="1" dirty="0"/>
          </a:p>
        </p:txBody>
      </p:sp>
      <p:sp>
        <p:nvSpPr>
          <p:cNvPr id="3" name="Content Placeholder 2">
            <a:extLst>
              <a:ext uri="{FF2B5EF4-FFF2-40B4-BE49-F238E27FC236}">
                <a16:creationId xmlns:a16="http://schemas.microsoft.com/office/drawing/2014/main" id="{D1F592F3-E2D5-4D9E-BC91-E71877CB1D18}"/>
              </a:ext>
            </a:extLst>
          </p:cNvPr>
          <p:cNvSpPr>
            <a:spLocks noGrp="1"/>
          </p:cNvSpPr>
          <p:nvPr>
            <p:ph idx="1"/>
          </p:nvPr>
        </p:nvSpPr>
        <p:spPr>
          <a:xfrm>
            <a:off x="838201" y="1712417"/>
            <a:ext cx="6326170" cy="173779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2400" dirty="0">
                <a:ln w="0"/>
                <a:solidFill>
                  <a:srgbClr val="C00000"/>
                </a:solidFill>
                <a:effectLst>
                  <a:outerShdw blurRad="38100" dist="25400" dir="5400000" algn="ctr" rotWithShape="0">
                    <a:srgbClr val="6E747A">
                      <a:alpha val="43000"/>
                    </a:srgbClr>
                  </a:outerShdw>
                </a:effectLst>
              </a:rPr>
              <a:t>Fully-funded studentships – 4 years</a:t>
            </a:r>
          </a:p>
          <a:p>
            <a:pPr lvl="1"/>
            <a:r>
              <a:rPr lang="en-GB" sz="2000" dirty="0">
                <a:solidFill>
                  <a:srgbClr val="C00000"/>
                </a:solidFill>
              </a:rPr>
              <a:t>Stipend</a:t>
            </a:r>
            <a:r>
              <a:rPr lang="en-GB" sz="2000" dirty="0"/>
              <a:t> at UKRI standard rate  (2024/2025: £19,237)</a:t>
            </a:r>
          </a:p>
          <a:p>
            <a:pPr lvl="1"/>
            <a:r>
              <a:rPr lang="en-GB" sz="2000" dirty="0">
                <a:solidFill>
                  <a:srgbClr val="C00000"/>
                </a:solidFill>
              </a:rPr>
              <a:t>Fees</a:t>
            </a:r>
            <a:r>
              <a:rPr lang="en-GB" sz="2000" dirty="0"/>
              <a:t> (for 4 years - Home and International fees)</a:t>
            </a:r>
          </a:p>
          <a:p>
            <a:pPr lvl="1"/>
            <a:r>
              <a:rPr lang="en-GB" sz="2000" dirty="0">
                <a:solidFill>
                  <a:srgbClr val="C00000"/>
                </a:solidFill>
              </a:rPr>
              <a:t>Research Costs </a:t>
            </a:r>
            <a:r>
              <a:rPr lang="en-GB" sz="2000" dirty="0"/>
              <a:t>(minimum £3,450)</a:t>
            </a:r>
          </a:p>
        </p:txBody>
      </p:sp>
      <p:sp>
        <p:nvSpPr>
          <p:cNvPr id="4" name="Content Placeholder 2">
            <a:extLst>
              <a:ext uri="{FF2B5EF4-FFF2-40B4-BE49-F238E27FC236}">
                <a16:creationId xmlns:a16="http://schemas.microsoft.com/office/drawing/2014/main" id="{D1F592F3-E2D5-4D9E-BC91-E71877CB1D18}"/>
              </a:ext>
            </a:extLst>
          </p:cNvPr>
          <p:cNvSpPr txBox="1">
            <a:spLocks/>
          </p:cNvSpPr>
          <p:nvPr/>
        </p:nvSpPr>
        <p:spPr>
          <a:xfrm>
            <a:off x="5505254" y="3582186"/>
            <a:ext cx="4298621" cy="2020836"/>
          </a:xfrm>
          <a:prstGeom prst="rect">
            <a:avLst/>
          </a:prstGeom>
        </p:spPr>
        <p:style>
          <a:lnRef idx="2">
            <a:schemeClr val="dk1"/>
          </a:lnRef>
          <a:fillRef idx="1">
            <a:schemeClr val="lt1"/>
          </a:fillRef>
          <a:effectRef idx="0">
            <a:schemeClr val="dk1"/>
          </a:effectRef>
          <a:fontRef idx="minor">
            <a:schemeClr val="dk1"/>
          </a:fontRef>
        </p:style>
        <p:txBody>
          <a:bodyPr vert="horz" lIns="91440" tIns="90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2600" dirty="0">
                <a:ln w="0"/>
                <a:solidFill>
                  <a:srgbClr val="C00000"/>
                </a:solidFill>
                <a:effectLst>
                  <a:outerShdw blurRad="38100" dist="25400" dir="5400000" algn="ctr" rotWithShape="0">
                    <a:srgbClr val="6E747A">
                      <a:alpha val="43000"/>
                    </a:srgbClr>
                  </a:outerShdw>
                </a:effectLst>
                <a:latin typeface="+mn-lt"/>
              </a:rPr>
              <a:t>International Fees Covered</a:t>
            </a:r>
          </a:p>
          <a:p>
            <a:pPr marL="0" indent="0">
              <a:lnSpc>
                <a:spcPct val="110000"/>
              </a:lnSpc>
              <a:buFont typeface="Arial" panose="020B0604020202020204" pitchFamily="34" charset="0"/>
              <a:buNone/>
            </a:pPr>
            <a:r>
              <a:rPr lang="en-GB" sz="1600" dirty="0">
                <a:latin typeface="+mn-lt"/>
              </a:rPr>
              <a:t>The University of Edinburgh will cover the difference between the home fees (paid by E5) and the international fees. International students will not be expected to find alternative funding sources to cover this gap.</a:t>
            </a:r>
          </a:p>
        </p:txBody>
      </p:sp>
      <p:sp>
        <p:nvSpPr>
          <p:cNvPr id="5" name="Content Placeholder 2">
            <a:extLst>
              <a:ext uri="{FF2B5EF4-FFF2-40B4-BE49-F238E27FC236}">
                <a16:creationId xmlns:a16="http://schemas.microsoft.com/office/drawing/2014/main" id="{D1F592F3-E2D5-4D9E-BC91-E71877CB1D18}"/>
              </a:ext>
            </a:extLst>
          </p:cNvPr>
          <p:cNvSpPr txBox="1">
            <a:spLocks/>
          </p:cNvSpPr>
          <p:nvPr/>
        </p:nvSpPr>
        <p:spPr>
          <a:xfrm>
            <a:off x="838201" y="3582186"/>
            <a:ext cx="4525651" cy="2020836"/>
          </a:xfrm>
          <a:prstGeom prst="rect">
            <a:avLst/>
          </a:prstGeom>
        </p:spPr>
        <p:style>
          <a:lnRef idx="2">
            <a:schemeClr val="dk1"/>
          </a:lnRef>
          <a:fillRef idx="1">
            <a:schemeClr val="lt1"/>
          </a:fillRef>
          <a:effectRef idx="0">
            <a:schemeClr val="dk1"/>
          </a:effectRef>
          <a:fontRef idx="minor">
            <a:schemeClr val="dk1"/>
          </a:fontRef>
        </p:style>
        <p:txBody>
          <a:bodyPr vert="horz" lIns="91440" tIns="90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2000" dirty="0">
                <a:latin typeface="+mn-lt"/>
              </a:rPr>
              <a:t>For the full 4 year stipend, you will need to undertake a Professional Internship Placement (PIP) of 3 months (this does not extend your end date).</a:t>
            </a:r>
          </a:p>
          <a:p>
            <a:r>
              <a:rPr lang="en-GB" sz="2000" dirty="0">
                <a:latin typeface="+mn-lt"/>
              </a:rPr>
              <a:t>Expectation to </a:t>
            </a:r>
            <a:r>
              <a:rPr lang="en-GB" sz="2000" dirty="0">
                <a:solidFill>
                  <a:srgbClr val="C00000"/>
                </a:solidFill>
                <a:latin typeface="+mn-lt"/>
              </a:rPr>
              <a:t>submit thesis by the end of the funding.</a:t>
            </a:r>
            <a:endParaRPr lang="en-GB" sz="2000" dirty="0">
              <a:latin typeface="+mn-lt"/>
            </a:endParaRPr>
          </a:p>
        </p:txBody>
      </p:sp>
      <p:sp>
        <p:nvSpPr>
          <p:cNvPr id="6" name="Content Placeholder 2">
            <a:extLst>
              <a:ext uri="{FF2B5EF4-FFF2-40B4-BE49-F238E27FC236}">
                <a16:creationId xmlns:a16="http://schemas.microsoft.com/office/drawing/2014/main" id="{D1F592F3-E2D5-4D9E-BC91-E71877CB1D18}"/>
              </a:ext>
            </a:extLst>
          </p:cNvPr>
          <p:cNvSpPr txBox="1">
            <a:spLocks/>
          </p:cNvSpPr>
          <p:nvPr/>
        </p:nvSpPr>
        <p:spPr>
          <a:xfrm>
            <a:off x="7343478" y="1712418"/>
            <a:ext cx="2460397" cy="1737792"/>
          </a:xfrm>
          <a:prstGeom prst="rect">
            <a:avLst/>
          </a:prstGeom>
        </p:spPr>
        <p:style>
          <a:lnRef idx="2">
            <a:schemeClr val="dk1"/>
          </a:lnRef>
          <a:fillRef idx="1">
            <a:schemeClr val="lt1"/>
          </a:fillRef>
          <a:effectRef idx="0">
            <a:schemeClr val="dk1"/>
          </a:effectRef>
          <a:fontRef idx="minor">
            <a:schemeClr val="dk1"/>
          </a:fontRef>
        </p:style>
        <p:txBody>
          <a:bodyPr vert="horz" lIns="91440" tIns="9000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800" dirty="0">
                <a:ln w="0"/>
                <a:solidFill>
                  <a:srgbClr val="C00000"/>
                </a:solidFill>
                <a:effectLst>
                  <a:outerShdw blurRad="38100" dist="25400" dir="5400000" algn="ctr" rotWithShape="0">
                    <a:srgbClr val="6E747A">
                      <a:alpha val="43000"/>
                    </a:srgbClr>
                  </a:outerShdw>
                </a:effectLst>
                <a:latin typeface="+mn-lt"/>
              </a:rPr>
              <a:t>CASE studentships</a:t>
            </a:r>
          </a:p>
          <a:p>
            <a:pPr marL="0" indent="0">
              <a:lnSpc>
                <a:spcPct val="120000"/>
              </a:lnSpc>
              <a:buNone/>
            </a:pPr>
            <a:r>
              <a:rPr lang="en-GB" dirty="0">
                <a:latin typeface="+mn-lt"/>
              </a:rPr>
              <a:t>Additional research support and possible costs to support the project.</a:t>
            </a:r>
            <a:endParaRPr lang="en-GB" sz="2000" dirty="0">
              <a:latin typeface="+mn-lt"/>
            </a:endParaRPr>
          </a:p>
        </p:txBody>
      </p:sp>
      <p:sp>
        <p:nvSpPr>
          <p:cNvPr id="7" name="AutoShape 2" descr="data:image/png;base64,%20iVBORw0KGgoAAAANSUhEUgAAAOEAAABvCAYAAAAaCafSAAAAAXNSR0IArs4c6QAAAARnQU1BAACxjwv8YQUAAAAJcEhZcwAADsMAAA7DAcdvqGQAACowSURBVHhe7Z0HuF1Ftce559Z0QoAg0jtIkaKAyAMUBAVBigpSBFGxICp28YEg8ECKCkEEBBSpKiBSFCkJTZok1BAQCEUIaYSQ5ObW5P3+s2dvz65nn3Lvuecy/+9bZ9qasveZ2dPWmmlawaGhsXz58maMEZjtmIaampracbdh7yhyK8z361i2bJnsfpw2eDog4weveAxvJK7SktkCFSwp/ySzlL2ZdAukV8BslinC/10F/oce1wgdKgINR3WnFbOVxiNTjdO3t8puyfj7YX19fcavubm5lQpo/AuFguw+n8Jaent721qA9fOp2O3bk8yon7Hbsgbhtpwt8pOdcgz6R8A1QoeGBY3G703Vi/p2NS5j90lh3d3dxr+trS3w52MQ4qW9B3aRPhikZ3r/IlKjLTZFPo/xI45GC4prTPw2wVwDMxFqhNbq4OBQLmhoTZAZTkOmN33++efNcJ7GpSnCSMzzMVPR39/fbZNzcHAYCNAIz7HtLRFqhO+6ibCDwyCj5JTPNUIHhzrDNUIHhzqj6kbIsHY84961ofWhNaBRNsjBwSEHyt6ioNGtDO0BfbSpqWkTvMZAWqJVg+6HlhI2D3Ma4bdjPlAoFNwKkMO7EnRK59IOvm2dMRCef4sC5q2gSdAcqI+GVhLKAJoBfQtK3StxcBiuoN6fa5tDInJtUZDIe6FTYX7LxgsB/15oATzqAVNB+JMYR0ISiXJweFeg6kZIAttD91v+EIj8UF9f39ex7t7T07NTb2/vR+D9LHQJlNhg8VfPeCk00Wbh4DCsQV2vvBESeU9oluUtRhf+J0JjLWsIhLcQthl0g8ceB2H3QevaKA4OwxbU88oaIRE/Ds2xfAHwWwr9wLJlAr526AIbNQbCHoXWt+wODsMS1PHyGyGRNAR91fKEQISrZ8+ePdqylgRRJDuX1SPevmTJktUtu4PDsEPZjZAIq+L5iA0PgbA3oK0ta24QZxvSfMUmEwPhEnCVRLvDEIf+J2g9aGXr5VAC1O+yG+F5NiwGmC+zbGWDuKnpkqfoQMvqMITR19d3MP/lEv6ve6yXQwnkaYSBxExPT8+H8TvaOkMQc6FQuMI6y0ZTU9ONJPGWdYZAmIyTKewE4+EwJMH/M5E68E1opKqD9XaoAczL1Ettbm7+ll6w8Y3jTXgetfayQUN7AJppnTEQ9j7+5COt02Fo4mv8TztYu0MNYRphb2/vhzB2lj0JNMDH+AO6rLNsEFf7g3daZyL4AHy6Vr0h5ZVmcwckLekBAWm3Ud5RmKMxJbY3qCBfzc/0jNLeHlDwfPuQzw+t06HGMGNBXvKJNJSTjU8yziS8qj+BPPbAuJ10EuVVCV8MHdba2nqT9coEvGMZT29LchvSgG/CnM+cZXfM7XCvDYsaxiLoDejf0GP4v4hZMZYuXbpue3v7B7BKZnYt8hpL5dSHbBF2LT5Nx/4g+byGWTaIr4a1Dtb1eL6NGJ08g30KaS+34evxzHq+DXFKDFDC8tq3fRG/KdDD4qslSFsf52sow3s9H+N3L2XbxTorBs+zGrQGzzQOJ0k2a5FiHnnNhDoNU4ODd1VSdlTq+StCesl7Wf8YCP8Kf/BF1lkRyGwVjFfIZ4TnEwf5nEY+P7HOEAhTWTfC+kHMHUhnM+ybQ6qIP4W2hfbCPyZEAP8yjKehyYSfB71kAnKC+KthfAtzT8wtiZ84J1I+hE3D/BPmBdBiG5QI+NRjb8y72Ybn3gYvPd8a+K2FexzmnZh7EK4GcBy0F36b4xfLH///YFxCnmdDNanA5Lsn6f6G7PRhCID/i+RxlmfVq11BH4l++ORuhp5sa2v7lwKiID2thO8Dz4Gkoed9D35jseuYiB7M+fhpi+xh7H8gzecUr1HBc5YW4OZnI75ESZIxAeDZx8apGKTRTj6SH00FPLdCYywdAh0HnUm8m6DnsM+Fuiy7Ae4+wjqtsyTgf5ke81CsiQ0pCvg/Bj3jxQ4D/15omXUGkB9lugvrejYZA7xHQfsTdgpluAn7C9A8KPRMPuC7jqnCJwhPzD8K+ISzsVY1DCe+pJ5OIf/FJuEICBP1ieCRKflhvQtNO2S/GLbYthNhOxJ2F+YSLyWTllZb50OSP+613gbw6v8+ZcGCBSvaJBoOlL/0FgVMO1t3KuDZyaZZMUimhQxTN+4Fwv+NsRr5qbcrG8R7BPo96VwI3QwtsEEhwNNFIzhh8uTJmfuT8BxCGnNttADEn4//RYQfA30X92So3wYHwG8aQ9hAKgj3ltBsG1wS5DEdWmSduUEen7NZVgTirwK9Y5MrG7yTH9ukDPBqwu9LPMvbHocp40u4f4q5HU6px60Dj9YF/gyFPqq474Q2tck1FCh3rkZ4mHUngnDR9jbNikFSTWRY6uSpTvLaCFob5x24c1VA+PqJcwpWDRsD4Lcf9LLHFQb+mkt9w7LGQNguJBtrMPgtpbJ81rIZwLsSdKVlCQH+mxctWrSq+Do7O9fCfSW882xwbhBnAXETPypRwPcURm7JpiiIq57wMzzn5zEPJ71bTcIWuDUqOZzwIyIk/kMhzckD4P91/AItG+JPxZ0o+EGwhrNfgbQiH4A4j2NoLt5Q4DlyNcLvWHciCBe0GFE1SOckm2wqenp6trO8qtjaurgYsqHJIPxSjMThJWHS7AgNc3zgvxBjV8saAP8JvJwnPK4wCEsUWsBfCwwvWLYA+KuHNItamE24x0KaApyK2WOYUgCPhni/gnbs6uraBFPzR30crrUsiYCnm2Hsp0zBagDSO80mbUD+U2xQSRB3P/iDYS3u1yHzH2cBnsOhUG9MOvfjp7WFhgHlzdUIT7DuVMDzQZtmVSCd422SqYBH2yUBcI+hoLfZ4BgI1zxkN8seAyxa0JlimBNg/9jQYg5+P7PBIcDXjRFrtD6I938eZxj4SxFaixAB8FZvc6HHkQzCUxepCPulx5UM8pxk2asGef3cJmtA2vfZoEzQ869J3OBjhr2XXvE7Nrgkkv4H/DSa0oG7DQGeOZfEjFn+zkKTd/9ALdBnzVTwJ4XKUygUNCS91TqTMAd627PGQdn1rFdaZxL0VT7Is3rbEMRJ7EXwfwojdWWVsmoxxiwXFgN/fb0P81weSKsPuhv+1P1X3sXd1hqCnmnJkiWnE1cromnYkPAB30PMQltb22GUdUvrFJ6lh77R2kuCuGfxDE9YpwF+B+O3o3UOC6gRLvGs6eChx1vrYCB25gaV+DV9Ra0zCp1rE6v4xeCPf5RnSKzspK39RKlu6aycFVpbW7UItbHsCVADnOVZ4yCPVzFUnhgIOwgKDZlx/wfSknwiWlpaUj+Qo0ePnovxN88VB5V1JdKum6A173MUZTjGOn08MmLEiNzbQ/w372D8wnN5IE0904E8W10/MLWEbsLRZnYprGnNalGqR13Inxfb46LL7uQPqXjvi/iSW00Vm+MP3ZH3YDajyUcCAIl/MHwS69M8VUrLm0dIq3faR0xccbXpr+W5AizBf6m1lwXiqYFmbc6Phkeb4PXCh6Gg3vDueinPI9aZG93d3TrZ4QXr9PFJ/Fay9oaHNkgl6ZE5TCRcQ5uyT2ZLQGalII9XGcJIyiWE5mYtmC0rOWxOA19fbZqnDt1oeO8l71UgfSRCc7diUIn2xtApcs9AT0VoOiRBgLT3pPsKorqT6sErfi6QJZnT2tPTU7fzfHjWnXivxT2/9kIluVQWOjo6XscIyS3ziiU8EFqBbWQU+NJouVzDqFTw0FtgVLsBrD8ktIUQBfnMwFjguWoKiUOlDvssJlLG0VBmGauAnn+hZ60NmDNqP826YlB+oeHvICM6pNd0otR/EAN1QtOIpMbbkPuGSSi0t7fP5oP1mHWnYWv+7DQNi7xQIw6JP0VBHpLvLDlHrQCqALEeNgI9n4ahqc9J+XS8x5vQrHKIeM9B6iX1kakZmDOavRvrHGqICuMv5/krvQZstjWLMWwUizVikAjRfVDigoLFeOZV1aqx6MooyXomgrB55FFzAWQLPVupCqDeUsPDrPdwPe9rTYbHq5dDxNkE84dUwqy0hxuiw3J9hCs9nd1s9Fu7j3r28jWFeRAqx10Yr8ieBMKbqEhVyY/yDiW+lXXU4b+oqBXrLNYA8+bPn6+hT+p2B1Alcuem5kN06C1h9YqG+owmYg2OKlnToX094T/cs7yg1OVugYfeFZ6KBWl5kbvTkBMXLUhXkiGSmB+Ioaig50yVEyX/xb29vQsmTZqk1cqsVVQNp4fNqtwAI7qiqWF+RWJn1Aut9IbqDv9FNP2Ghd8T6viKczV/Mb4JgEcH/GgJvmwQT9cP72udSZhCL3ittQ8EtOqZujJL2Z7r6+ubc/LJOmVj2ePWOwb4NudZpMvnUALUp3/yroL9W96dGtEHVBc8n3yAX/FCVyjwHy3s6uoaXo1Q4B29BJ1qnUnQUEwbzmULBtPL7KQKbJ0h8EK16XwC4Zkb7tWAMqvsgVJqFIQ/OHLkSDP5p/I8gDvxY0QZtXBzlK0Yg4HByqfm4B3dixFdUJHGRLmrmtJ31ep8Me7q6OhQvRkWiI61dUT91daehI9byg1eYKGlpeVQKnBsGEeYlGBPgxIVQHNCDSP6HFGoF5QScAyUQXPAWymDL5EzDZrsWROhD9Enrb0keJ86BPkbUNL+o8qdWnZ650xVK4FypzVUjT5Kxs+JUB6kW7I342MmAYmouKBEAstdW1iPOIEqHe++H7cWyCoSchiKCFUAHqybB/whD5pYCQmTUurPofdZr5IgrY8RL6T6U4TzCRNVs8yus1IzJetJ/8NQ2vk1aoD/sHbzDjB0z3jilxZerfKe39PTk3m8Azwju7u7pa5zLXHOw4y9MxqZFnlSxa/4eJVaBGolbWsNg/w1BK/J2TfkEZ2rjyf9knNj4v2GuvKydcot4ZCv4Ze7N4T3KOIVj77uwn2btQ9f6CVBD/LCEkGlf5xwHceQCSrh++FN1KYn/kUYufYe4f0I6aTq0hF2FUbiVx9/XWIqXbQYiPcsYYl3YtBAjoUlUQVKIO4c6GSG2rsyP9kYL50LI5G23SDpw/2ZcKMxj13ieLGeeOnSpdLany+eJBB2iGVNBOGSoUwEYe9An7CsVYF0JDQdAPci3k/ahzUEeI/gPQSa9AJ+0k8sKVKnd0vcQMEX+1w+fv9jgxsCPGtpVaY0EHlD6HbLGwNhL/JHfPPtt9+OCXcTLDUdHRQbO5YBfx2JoILlnlsSJ7MRKk3ol1Cot8P9HuKpgcZA2ItQ6h8Ki04CkBR/JkjjLfiexpwGzcAeaI8LuLXy+z2ssR6P93cUYal3PRL2M8uaCMJT1dDIdxnpJ54jWy7IZ23Si+r26RSDDSxLAIJ0+ty6mKaLxq5jTX6GGVIKxXkZlHq6Hh/wrYj3tGVXflJZO8oGNwwoc+WNUCCBlWA6DzPxDBT81aBegK7kDz8R+r74IV32Ejv3Bb834Pky1rLmKsTLbIQ+4NFxEOeTx/cwLyTeDBsUgi1fydMCYG2DV8q30iMsG8R9h7JIado0QEzpVXWQ3nugYwnXcR6pIFwnyP0I6zqQGZrKJK709L5LeOzojWIQ/hJ834QkG6vjESta6FE80orpL5LudEjDy62hHSBdBvskdC9UfDqb5sU6syY6spiCv0YOOjpS+4giiQ5+Gt7gvyN8EfQVm1xDgXJX1wh9MCzYF2ZdZ1ZpZdRhRldBFcn7ES9XIywF0vkPpJdSlsgTDeFz5J/rsCUf5PMQxu42CQO+7tK20Hkp5Z4bo+Mgb8aUdr0OStKJALlB+Tsp/1+wZooNZoE814D+7qWYDvLR4UzfxRrTmKEc0paf7nF6wK04U6GroGtwh94zbn0wJTjfkKDsJRth7i8jiUnfTnt9OhpxFybHJdWbyEMKmXeT0d9aW1vv8HzLB3l/hLS0IhYTFjBPAghLXGUkrqRgplJeLTbdCtuDJqBMSNmXZziYdHSsoo5cjFUy8tKRffdhvRm6hrykcByAj9meLS0tf5edIkuETfKsOvqhk3gSzZI2Swt2LahoW0XvfAxusxpJuPI28clLK8vSt1MamnPpObVyqLNLR2Bqvq1eZQzlkBqKZDc/hP0h/CsCaejsn+NJR6vdoaEk/hLOvhn/S6H7Pd84SGMD6BDKsTdxtsWMjYrw1wKhPmK34NR7lCZFQ4JnLX3uqLXnBpHamRyv29bWJlUS7f1p/K+VMlWULjKcCz2Pn9R9XoMyNTTygDxTGyFh0gI5nrCl5KXNdE34JSc6D5IC6czOzs5Zo0ePThVEKAeLFi2aOGrUKH2ANB+SfqAai3QdJfan8zh1cK3yjoGy6VQxafJrtVGNRpWtp6urq7ejo0NDNTUsfUxa6DV5xW1mhZMepAP/0TRgKSfrqBE1PBOf/6Knvb1dz6u5pYlPeq2kp6Gdv0KqoazS+BdUlZYKaUolSyu90pjXopZWtrVxrv97BpSmfB0C/9vqPNeaPJN5j8TTqrO2HXQ2rYbpr/Gfhj5ijQies/S5o9WCl6V5jv4YUeqeVzVQI6Q3TRyO4v8K4cNGrcVheEGN0FbVRGg4WnWjoZVrmKNhkGjApF7SQJ4yYkNDB4dGwYD0XA4ODvkxHBqh5qLuY+LQsGiIysuQU+VMK6tkJF0jdGhYNETlZf6qlb1EOUr8RxDu5oQODYtG6UF0dVZiQ1vmnZ5dStDZwWHIYlAaIT3VOjSW1HsJcyD1bJpCoaAj4VPDHYYHNNqRwIR1Dhjmzp2ra/lWJ7+KRPyGFHgISWlInlAyg09g7meDcgH+ib29vXsR12j8k14qCH8Zkoznbjgb9i47hzj4T1eiHhyI+QdIopPmhqtag3qzWl9f3+dI/wZId5/UZHRFWrUTW8sCaWmjXof4SIpGaj3bMHzcCrsUMo0gL34fp9cyIlelQME/hnEutCbxYzfvpoE8pEgqCZ19yauiK6sd6gf+v5GQ6otE2zbjv98OUn3aiP9TQt4v494CyrwBuRRIW+KAOjJjfey6+Vi3PPv5SNhctwTvgj2fcHUGSGvgJWYEEsq84xC8DU/us1ng1S293ZBub30DklSMbrWVlsST0DSZuKUPKH+Fq7dUPrp3MO0uCYchCv47qY7dYmpLCvhfq1bmJQ0pgd9rk0wEPL/AqEkHRVqD0xOSkW7W/bzstHopr0qTPRDMJWxGV1fXx0aOHJmrdyI9HY24PWm8RdyFmJKV1BF3sgdSOYRJWHkcfpIXHYtdvaYWcaZAVX0tHQYX9r+U/qNGUBoK7sx/GNJXpF78prm5+avWWRFIQ3O+L9DLqVNQffkf8gkdqU85vkO4RmJVg7wGpycsBomuTuvWFWEBcD+yePHigTpe3mEYgnqkW5ZD8sLUo9NtcM3APFCK1SF9Wdw1Ux4mrYGXHY2CL8gbtPyp1umjl17w3XT6tEP1kMpV9O6Kkvdblgt6Vh3sFT1PqPa9UwYGZIuCRhh9eVKxGap3JjgMQVBfpHIlda2BhtTKsk5dH3AMSCOklx2Ml+cwjEEjNDqSnmvgQF1VPnWtr6mNkMJVrB/IONjaHByqwmCMnlRZ61phExuZLvynAV5LYzoNqsnZlQ4ODsmINUL1gB0dHccxHDgI2hNycpkODgOIpEaoI8e/4LnM5ZoODg4DiFAjZOi5Ko3wVHo/d/2Xg8MgIWiENECdGnZGoVDY2fPxQKMc8Ekrea8kss6agvKn3vXg8F/wntr4DyRNUo22S1lQnSPfQZnuKB9oLfLUyfI6utFcwUCHo9FeXbfPjNiaXj6FOp0GeKzxtcBPG5kHUlAJRqvBqrD+srEap47si23C9/X1fau5ufkX1qn07yft/eENjgLET8cTat4pMaWVMHEul6zoVOJejvs/Hmd5IP7qGHuS1gdJQxL3+pO1DK1neBq6jbI8h1k1yEs3VOmWJh15+Db5SbRO99qTRUGV2Zz7iSnxqE78NNc2fzg8WxL2A9y+aJ6Re1UQfPpw6D+RSN4E/GfgdwFkLmaRdgnv6DNYTb6E6/xR2fWfKK5E9/RRm0CcK7DfiT0G4u0I6fJWydqKX4twqpQ6yv8F4unylfugsrcKSHcC8bbo7+/fgfQXYNd/2kO6bdCnYdHtTDq7tB+3jq28m2e6Dh49hwFpTMP9fuuU+2fwnGiduUCcXUj7U6SjE/l0cZCeUfVBR3NOI+xZ7LrKPLjAFL/DKPNV1lkVyL+02Bo/G/OibiTjGAiTEPXr0KtFJGFpkdSHfgtb7E4JNUIvBQ+kLxUU09Nh6l6DSZhzbHAMhEswW5oUuQH/BOJpNfcVm0wMhAmzbf6p9xXmBWl8BzL3qQtKHOhejND9Eri7yVNnaQayuvjtbf3NHQ3YBcXV3RWqmAayg9swg5EC7/d43J1QIG6FPSmuzjL9so1mgLuA/0dJUyeB6wOQBTXwB2j0+2FPu3BH+pw6ln8fSEfz/w7SqdmvQUbsDPOWk046SfmqF/orFLwzH/iprl2ONbgkCLcaSQDSPcUGlQRxdZfFXzAzTysnXKebR/+vQ20yVYO0SoqtrcBP5n0GWSCDK6HYFka0EYIp0Hj8P0N+Mz2vbJDuv6Fcyro9PT26AfZfXkwT9znymUR+x0Bfwn4+fi/aYAPcusBFB/FWDJLREE73ShxEHo94Kf8X+C8l/xMxN4JCKlkES99SOpOfIG7iDVj4q8JKJ1O9aQDcUrdRD6lboL4NvWajGKgs5Pt1/KWeEzQe3Br2n0V4cCcE7mdx/xZTDft47Bdjxm7Swu8i6D02qQAE6QKYf3hcySBcl/XsRNqZVwnAMxMK9AWxl90IYSvw7EcTN/jIE+8B3L/AX3dliHS93234J36ECBvcRgjTBZDuALgammrDDHDrDok/2zDxRElH4segh7VJGMD3MJlJObcLU8O1m6AzobMJ/iNmotIu/pMwMi+PgUd/7kteDPNQN+IXU2XCbyvoPstmgFvqUKGrmCsF6WxN3rNt0gb4vQklXQ4aQnd39/uIG3oHuDU01ynXJcH7/hH8pkfFVMXVyeAh4Lca6V0tHh/wXtbV1RUrH3yaM52BGbrUB371nlGNA32IJGx9EuH3eJxh4K+PtblhCVMfv8uhG/EPCWjjdzcUfHDEa4MM4M9shLDow6ZLicydKdh1oc63scauYcOviQ+geu+km8MGtxFiaow+EuYR0A9MiAVuHbuuP0+HKUnhMkqJqlAJjdAMP8hQ12npFp6gV8A+ioqwGeYVhrkI8L+1aNGiVE1q4qwNPWHZlc9Dixcvjn2tfRCuofcblt0Av1/b4KpB2qGr1EibV9F3gg3OBHHPsNEMcOsDmOsyVvJQL+YPa0PzegFv/b+XKNwH6Wvol7ooQpiGmbphODR0xH0nRuLdgoStCsX+R/w0dJap6cIaePmLQB+nHC9YHkF3QhYP2ctqhLyHY4ljGiC8+th/yQalwmrthy7owT24jbAYRNBXIwDuh6DQUCgPeBnR4agy012HqbchKR/oTx73f8FL2t+yxAC/Lho1wL40i9cHfPqjA+BWb7WjDa4KJLcazxlq5LinSgLJsqQC1k95MUIIzeeSAI+uLTNzep5D8zDdDhxC9JnhV2+U67wW+NRwQncLEv/XGIkjFFg1ItBCSwj4TbIsIcC/KWHqdY+GLfRRwC93I4R3D8jcoYipifRlNigTsGvFNDoCHNRGGN2sj/ZsTSC2oV8uyGu2VoigxItShEKhIMXdS+ENSbTjn3iPoC6RxDjcc5k8HmxpafmrdWbhOl7Mv61dDziRuHtaZ1UgrTdJ61fWaYDflh0dHZnpE0dLw0lDaFXMzOMcCV+fPMzcGVM3Ts2Q3QdpaPj4Y89l+DUf/APvdab1ygRpnoURuskJv0NJI23hTP/189ZuQBl0yUuiLiDleLa5ufmHmLrNqSJBasqi25jPIr7fYWgYGvof0kBcrVbXVSil6gaWBzynKv1sz5UOXqKOHYheg5U4p6LB6S7zYE8L+5VQSZ1F/mzpjunKrQDE25Y/MbRwUilI/488Q7AFQto6IfzzWenDPxo+bXeEgJ8WnDLvxidd3TasOZwq0p3kr5uNAuB/NOkUD9HfVBmtvSSIq4/imZ7LA37aAjmSvLW3HIXKEWwzWNwC/5vWXnPQm3yRhqyPsgHP/EB7e7uu5WsIDEojFPgTEuePxYBFf17oC42f9v1C4M9X44tWTl1ZPaoU8QeNJM03bBwD/DagZ63JKV5UcK3wmQUQ66Vn+DDGbp4rERvAvrPiEDe4uox46iGPgxL/J/xbyU93RWpv8HXcoTNYcOtZP2WdBvg9Q5xy92A1DwxVaty70tvE7uFPAmXQAU0DIvTB+9Ie85HWacDz/cVaGwKD1gjLgO4UDMCfnTQn3ZQXr43XAPCdgXEFdGUWwfcHKPSnkdZ4vpw1kxShcmpu+7J1GpCH5ttpK70SWigQPh3zVEzrbeLthFuNOAY+HOtj7Co7PPdGGxd+2uiOHisiAYyyQBn0cQwN9fFbpbW1NdfCEfjvA9UYNMKPYgQ3EPPMQkUXwdYLQ64R8gKjWvmxMlIBtAQfGt5RAXfD/wBI0hFZdAC8ocpDnjJq9qVmDvgs+dxunQbksSMUuj5boBLpcswDZKdcGrZdhjuYU+Eej3EIfua23mIwJJdUkNmOwNQHKAodlBR6T/CVfWkrcbSA8Lh1BqBMkvqpax2ibNvx3oINfsrzDogeVzGkMRR7wtCcJglUCIk7BT0XL76fyiz9x0sgbTznIuLJ1GLQifyZoR64BtCWgBEzE0hfW0HHQNF3vith64uXHlSnxEn87fc2zMcnoS08qwf4da32QbLzDGr0sa8//qviHxWmqOgUOvLTolMoLm6dVF032VzybuP5Qvfw414wbty4AZd3riWGYiPMM3TRnezFQ7s+vobfYHL+ZehLeYk4Mr9Ij3Ix6ZVs/OWAtLXsrXvyi7EzDc0MH4sg2VxVZMnMPiqP3t7eW4kbLGQR/l7cn4WC/wu7tj32kJ3wq6HoYoiQpJBd0eU5DD21ca8V7ADk2Q6VnOsPFCiPpiohwX/86laeSjEUG2EemH0razeVASN1D7JeoFwhQQAa5gQa2gH0UKZx2BMMdjCBK6wwhXAzFG9ra9Pq6t9k9wHfUVCw30gaGlZLM0Crl3d4vmEQHlvyV+9orWWBfNS7RFefzca4tQ86eL/6eIU+KjzzihSpoep1QzZCXrQqXkjSgBe/jbUOGTA3eYhyPWydPqRBsJ4sNDYdkrwJPO9g3iQ/Absaz800mGD4xzNrP9NXthaPmUeCf2IP7Q0WQXLBofcEb0kxuiQQrxWKSti8iV8999ik3RHS8OB5NQduqDNuG7IR8sdrcUHqOwF4+WVdODMYWHHFFbXdcA1lK+61NU8zQ0tgthewS2XnMcviQws7z3jWAF+Ed2Uap+5oUONV73QndqlQJUGNMxq2DfEy5XGTQBxdtKO5eDGeIu96zr8Wk39oIQ+3hqPaO20YNOpwVJVzjmcNsFtXV5d0xoYUmN/dhRFa9KERHYG/NuL9OV1sZZMGugT/6+ApbsCr4fwC8bUSrLmQBBuUfiLgeRoKXT2Ae03y9ofAuUGeGxM3mG9RjgXMb6dbZ11AcXTvSGxBjbKVFF8cShiURsjLqvj4RKAN69Bkm/TUw9zjuTzgt3Jra+tx1jlkwJBTSqP3eq4AazM31CkG6/FsEuVLvK2KZ7rKhhvg1l7ilzHNPif2qdijvWUAwrSYcoN1+hjf0tJyoLXnAmlIKMB8MIpw/4IFC56y9rqBZ3yA8kVXfHfo6emppjcc1M4pmln0KihtAyRKzJeJls7OzkofTPtjSXEv5CsYrAjyZ6ihHoHfwZ5PPvAH6iKSAbtum2JpMUOb98F2hcahwF8l/Ss80V7dwPpf7bk8EG99aDPS06nmf7LpZ0HbNsHeIPx6TwcQX9eB5QK80jr/hOcyvaLqyVUTJ07Mu90R2+OsELFhNI+jRaknPZcH3s9YPjTfpZwlBTCIr5FGdHEp2HccDEQrd/TWJK3elX0LLl/5aKWWbGTeeUhIHtHGi2nv86KfIew86zTATy/vHIZbub70fC11m9Q5UKKQeK1AOSX2Feux8NMxCzcRnnp8BGHSxQsasA/ialEkJAObBN6JjnH4CfzBSinutXCfkKeSwqeP1E+IU/yf3oD7emuPQv9XdGuk7A85eWrlM1pnYulQDj2XtDCi73AfwqSaFxpFRdHd3a26JYGIYgzqSnu0EU6n0MFeEA+h5d4joVgjKIHQ3g1YecSIEUl7VjGQp65FK4biRf18SCn4bms3IP7qVLxL+VPOp5HtEq1ouFeBpMx5Ph8LDdU0fxgw4WKBMvVCl1tnMXTmTaYYGfE07wpJ3wj4/wVKW5CJ4s/QRZ7VA3H3592dBmX2UoR/ESOQP8X9BO9XZ7Ikfjjw1/uO3pasU/zyfoQN4FfDiNaZmByxQJ76GF3guTzgp2nM9/mfpYqVqo5Hj6mzbqJqXWb1ui6g0B0UOKR9jbu3v79fmtDqFbUvJR4drXAs/qrsIRlO3FIODukF4hZy6eyR5mQbzYB4C+nZJDGSCMKlqBs7WkIgTIqxMwh/CLoHmor7RaWpcNya2OvApAEH+UjhNapQrF4480stwHc4FJyDgn0ZH5jQqXilQJRRPK8UeQPgVlKXLFmyJHbeDv46QuOr8AQKr9ifId/MYSxxtodPB0UFwO/eefPmlaWlQhwd6yEpnQCkK+38xGkNvNJH1Rw6BvylTC5BeA3jx0Mr4t4COhtaIp5i4KdFpx9g7gTpiJCKh9PEL0+pV+Alb0fAy5YnAH4LSfB+TE2EjfIkBdWBPhJdkub2pjQWac3rGIvFCi8G8aQgfDjWbaFgHwd729KlS9dXpcKuYUUsLn4PQ0eobEma87CsQ/q6Zzw3SO8laNBW0chSmuqne7l7fzTvK9dhVvDqHQdn6PCs/8Qvul1QEkTVbbi623++l5IH/HRo1+mQjqnYCzoG0hA6ADy3M3SLTU0I0nNNhLaGdIZQKJ6Anw6h0hxeaeuUvcSRFWEmHcI/jRlLBz8dBqU5rtLRaQyhHg6WceR1HhQ6lsMH/AT1d1NvjZCBgJ/SjB085QN+fYQq3nck7fIboUDl0Glcj1m+GAhTD3MOjcfI7WE/EL/QVz4N8OmcmeuxmqEGcT8IxQ4WSgJ86rkkIxrTY8NvLPQ9KDjuIgnkrY+J/siQLOZggDy3h8zBWpgPYyTp4yWCcgca7lQizfFK9qBp4P9VJb4e6lJ6WYBH5/B8D2t03mRAmHpYnbAW+3gmAf650DE2egD82knjMszQURNpgG8WFLu1l6Am3o+uW78dCg60ioIwaf//Dt6vYjfn3wiUYQ7u+6EroNNteMm5cxqIW7IRpv6RhGvyvi+0NyTtbeEVgqZAt2J/HDKrSmSk5eCvQ/Pw00vUQoJP6spV2fT1E2m+8BZ8/wuZ++Xh/z52zTEkOaLhgealiquhR3FcDSWklHo6fIkrc3wY1u3o6NgOvl2hTeBTnH5MqflIyHkydpV90CU9KIfOVrmMvLVwpLMt0xY3YiDeRsR/WM/BiOAz0tSwQRWBtHQmqg6Skl6mFqg0DxpD+jobdA6mVhz1Xz9GOVO18OHtoCJ9Gx6toEqSyf/vtM+pRi4pG/8/1Fmq4/G/Bf7rcAfAv5l0vo+/NFy0LaM09B+LtIClj7ZfD0SqR3+HP7R67GPhwoUTxowZo7R07bpOpdNiiwQLXsf9KKSLbDXf1sKTzvfRO74DerW1tVXPr7pcdR0hveqvy6ZwbbNmzfKVYlMXV+DTwySO130Qrsmy9rpCY2y5c8YVX67xudJTeSHNUXVQVd2k/YtBOcZRnrSFpkwQT8PSWmwZhaB3Y9+TUXrGlHpV5v9RDPFC+m8ye2eFW77EtOVvw6tKJwrLKy0WSSeF4uBWWvKveGSRBd5lZcNRBweH2iBPI8z9tXNwcBgYuEbo4FBnuEbo4FBnuEbo4FBnuEbo4FBnuEbo4FBnuEbo4FBnuEbo4FBnuEbo4FBnuEbo4FBnuEbo4DCwiB6dEYNrhA4OZWC5J/DtC5pLaUHC320zZ86Usru50doKwusuf+k7pio9+BgQyXEHh4EAFVudhrRo1ACam5qa1AiMG7tpFF1dXc0jRoxo7u7ubm5vbzd8No6O1/DtzX19fS3A2Pv7+1uagU1PZ+mo4cgsJvnp2H81OtmllSNTp0349mJe375moVDIuqG6xzVCh9ygsqm+qBLqNG6jGiS3rZi+PfD3w6jwbdTxVip7q0wqno5QVAU1PLjbcAf+xDE9DGG69MZvGGpExq/IHnWbeIrj+xW5/TKaNOUWYa9rG+CZe10jbHBQsVTxdEGOdADNlxlSRZZblVdu+ftf52K39C2NCX8sTH5+mtjNEEwmbl8nVGTcRXZj+vyRsFLhxXzigWW5Dm0KmRa+pSyzKI2QO5L2IGKF3v8HVYD6nNoVFg0AAAAASUVORK5CYII="/>
          <p:cNvSpPr>
            <a:spLocks noChangeAspect="1" noChangeArrowheads="1"/>
          </p:cNvSpPr>
          <p:nvPr/>
        </p:nvSpPr>
        <p:spPr bwMode="auto">
          <a:xfrm>
            <a:off x="212724" y="-144463"/>
            <a:ext cx="1945259" cy="19452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913310" y="1712417"/>
            <a:ext cx="1480458" cy="3895552"/>
          </a:xfrm>
          <a:prstGeom prst="rect">
            <a:avLst/>
          </a:prstGeom>
        </p:spPr>
      </p:pic>
      <p:sp>
        <p:nvSpPr>
          <p:cNvPr id="9" name="TextBox 8">
            <a:extLst>
              <a:ext uri="{FF2B5EF4-FFF2-40B4-BE49-F238E27FC236}">
                <a16:creationId xmlns:a16="http://schemas.microsoft.com/office/drawing/2014/main" id="{1AF8CB6B-CE8C-49EF-9A47-733244E4BFD4}"/>
              </a:ext>
            </a:extLst>
          </p:cNvPr>
          <p:cNvSpPr txBox="1"/>
          <p:nvPr/>
        </p:nvSpPr>
        <p:spPr>
          <a:xfrm>
            <a:off x="9913310" y="187064"/>
            <a:ext cx="1995030"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solidFill>
                  <a:schemeClr val="bg1"/>
                </a:solidFill>
              </a:rPr>
              <a:t>Application deadline is 6</a:t>
            </a:r>
            <a:r>
              <a:rPr lang="en-GB" sz="1400" b="1" baseline="30000" dirty="0">
                <a:solidFill>
                  <a:schemeClr val="bg1"/>
                </a:solidFill>
              </a:rPr>
              <a:t>th</a:t>
            </a:r>
            <a:r>
              <a:rPr lang="en-GB" sz="1400" b="1" dirty="0">
                <a:solidFill>
                  <a:schemeClr val="bg1"/>
                </a:solidFill>
              </a:rPr>
              <a:t>  January 2025 for entry in September 2025</a:t>
            </a:r>
          </a:p>
        </p:txBody>
      </p:sp>
    </p:spTree>
    <p:extLst>
      <p:ext uri="{BB962C8B-B14F-4D97-AF65-F5344CB8AC3E}">
        <p14:creationId xmlns:p14="http://schemas.microsoft.com/office/powerpoint/2010/main" val="14341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8C63A-19B4-4C80-B243-0CA08219D5F6}"/>
              </a:ext>
            </a:extLst>
          </p:cNvPr>
          <p:cNvSpPr txBox="1">
            <a:spLocks/>
          </p:cNvSpPr>
          <p:nvPr/>
        </p:nvSpPr>
        <p:spPr>
          <a:xfrm>
            <a:off x="838200" y="452845"/>
            <a:ext cx="10515600" cy="81860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77"/>
                <a:ea typeface="+mj-ea"/>
                <a:cs typeface="+mj-cs"/>
              </a:defRPr>
            </a:lvl1pPr>
          </a:lstStyle>
          <a:p>
            <a:r>
              <a:rPr lang="en-GB" dirty="0">
                <a:latin typeface="+mj-lt"/>
                <a:hlinkClick r:id="rId2"/>
              </a:rPr>
              <a:t>E5 DTP Eligibility Criteria 2025</a:t>
            </a:r>
            <a:br>
              <a:rPr lang="en-GB" dirty="0">
                <a:latin typeface="+mj-lt"/>
              </a:rPr>
            </a:br>
            <a:endParaRPr lang="en-GB" sz="1800" b="0" dirty="0">
              <a:latin typeface="+mj-lt"/>
            </a:endParaRPr>
          </a:p>
        </p:txBody>
      </p:sp>
      <p:sp>
        <p:nvSpPr>
          <p:cNvPr id="6" name="Content Placeholder 5">
            <a:extLst>
              <a:ext uri="{FF2B5EF4-FFF2-40B4-BE49-F238E27FC236}">
                <a16:creationId xmlns:a16="http://schemas.microsoft.com/office/drawing/2014/main" id="{8DD8A6EA-3091-480B-A9D8-18345F6EC6F4}"/>
              </a:ext>
            </a:extLst>
          </p:cNvPr>
          <p:cNvSpPr>
            <a:spLocks noGrp="1"/>
          </p:cNvSpPr>
          <p:nvPr>
            <p:ph sz="half" idx="1"/>
          </p:nvPr>
        </p:nvSpPr>
        <p:spPr>
          <a:xfrm>
            <a:off x="944392" y="1369220"/>
            <a:ext cx="4959285" cy="215202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tIns="90000">
            <a:noAutofit/>
          </a:bodyPr>
          <a:lstStyle/>
          <a:p>
            <a:pPr marL="0" indent="0">
              <a:buNone/>
            </a:pPr>
            <a:r>
              <a:rPr lang="en-GB" sz="2400" dirty="0">
                <a:ln w="0"/>
                <a:solidFill>
                  <a:srgbClr val="C00000"/>
                </a:solidFill>
                <a:effectLst>
                  <a:outerShdw blurRad="38100" dist="25400" dir="5400000" algn="ctr" rotWithShape="0">
                    <a:srgbClr val="6E747A">
                      <a:alpha val="43000"/>
                    </a:srgbClr>
                  </a:outerShdw>
                </a:effectLst>
              </a:rPr>
              <a:t>UKRI Eligibility Criteria</a:t>
            </a:r>
          </a:p>
          <a:p>
            <a:pPr>
              <a:lnSpc>
                <a:spcPct val="120000"/>
              </a:lnSpc>
            </a:pPr>
            <a:r>
              <a:rPr lang="en-GB" sz="1600" dirty="0">
                <a:solidFill>
                  <a:schemeClr val="tx1"/>
                </a:solidFill>
              </a:rPr>
              <a:t>All applicants, regardless of their nationality and country of residence, are eligible to apply. </a:t>
            </a:r>
          </a:p>
          <a:p>
            <a:pPr>
              <a:lnSpc>
                <a:spcPct val="120000"/>
              </a:lnSpc>
            </a:pPr>
            <a:r>
              <a:rPr lang="en-GB" sz="1600" dirty="0">
                <a:solidFill>
                  <a:schemeClr val="tx1"/>
                </a:solidFill>
              </a:rPr>
              <a:t>All appointees, regardless of their nationality and country of residence, will receive a </a:t>
            </a:r>
            <a:r>
              <a:rPr lang="en-GB" sz="1600" dirty="0">
                <a:solidFill>
                  <a:srgbClr val="C00000"/>
                </a:solidFill>
              </a:rPr>
              <a:t>fully-funded</a:t>
            </a:r>
            <a:r>
              <a:rPr lang="en-GB" sz="1600" dirty="0">
                <a:solidFill>
                  <a:schemeClr val="tx1"/>
                </a:solidFill>
              </a:rPr>
              <a:t> studentship.</a:t>
            </a:r>
          </a:p>
        </p:txBody>
      </p:sp>
      <p:sp>
        <p:nvSpPr>
          <p:cNvPr id="7" name="Content Placeholder 6">
            <a:extLst>
              <a:ext uri="{FF2B5EF4-FFF2-40B4-BE49-F238E27FC236}">
                <a16:creationId xmlns:a16="http://schemas.microsoft.com/office/drawing/2014/main" id="{32C148BF-ECCD-4463-8C43-D55DA458E0D1}"/>
              </a:ext>
            </a:extLst>
          </p:cNvPr>
          <p:cNvSpPr>
            <a:spLocks noGrp="1"/>
          </p:cNvSpPr>
          <p:nvPr>
            <p:ph sz="half" idx="2"/>
          </p:nvPr>
        </p:nvSpPr>
        <p:spPr>
          <a:xfrm>
            <a:off x="6016799" y="1369220"/>
            <a:ext cx="5522344" cy="430702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tIns="90000">
            <a:normAutofit fontScale="25000" lnSpcReduction="20000"/>
          </a:bodyPr>
          <a:lstStyle/>
          <a:p>
            <a:pPr marL="0" indent="0">
              <a:buNone/>
            </a:pPr>
            <a:r>
              <a:rPr lang="en-GB" sz="9600" dirty="0">
                <a:ln w="0"/>
                <a:solidFill>
                  <a:srgbClr val="C00000"/>
                </a:solidFill>
                <a:effectLst>
                  <a:outerShdw blurRad="38100" dist="25400" dir="5400000" algn="ctr" rotWithShape="0">
                    <a:srgbClr val="6E747A">
                      <a:alpha val="43000"/>
                    </a:srgbClr>
                  </a:outerShdw>
                </a:effectLst>
              </a:rPr>
              <a:t>UoE fees status categories</a:t>
            </a:r>
          </a:p>
          <a:p>
            <a:pPr>
              <a:lnSpc>
                <a:spcPct val="120000"/>
              </a:lnSpc>
            </a:pPr>
            <a:r>
              <a:rPr lang="en-GB" sz="7200" dirty="0">
                <a:solidFill>
                  <a:srgbClr val="C00000"/>
                </a:solidFill>
              </a:rPr>
              <a:t>Home fees</a:t>
            </a:r>
            <a:r>
              <a:rPr lang="en-GB" sz="7200" dirty="0"/>
              <a:t>: </a:t>
            </a:r>
          </a:p>
          <a:p>
            <a:pPr lvl="1">
              <a:lnSpc>
                <a:spcPct val="120000"/>
              </a:lnSpc>
              <a:buFont typeface="Courier New" panose="02070309020205020404" pitchFamily="49" charset="0"/>
              <a:buChar char="o"/>
            </a:pPr>
            <a:r>
              <a:rPr lang="en-GB" sz="7200" dirty="0"/>
              <a:t>UK nationals, EU students with UK pre-settled status or settled status, non-EU students who have indefinite leave to remain, some Irish nationals</a:t>
            </a:r>
          </a:p>
          <a:p>
            <a:pPr lvl="1">
              <a:lnSpc>
                <a:spcPct val="120000"/>
              </a:lnSpc>
              <a:buFont typeface="Courier New" panose="02070309020205020404" pitchFamily="49" charset="0"/>
              <a:buChar char="o"/>
            </a:pPr>
            <a:r>
              <a:rPr lang="en-GB" sz="7200" dirty="0"/>
              <a:t>AND who comply with the 3-year UK/EEA residency immediately before the start of the degree (UK or Ireland residency for Irish nationals)</a:t>
            </a:r>
          </a:p>
          <a:p>
            <a:pPr>
              <a:lnSpc>
                <a:spcPct val="120000"/>
              </a:lnSpc>
            </a:pPr>
            <a:r>
              <a:rPr lang="en-GB" sz="7200" dirty="0">
                <a:solidFill>
                  <a:srgbClr val="C00000"/>
                </a:solidFill>
              </a:rPr>
              <a:t>International fees: </a:t>
            </a:r>
            <a:r>
              <a:rPr lang="en-GB" sz="7200" dirty="0"/>
              <a:t>all other categories </a:t>
            </a:r>
          </a:p>
          <a:p>
            <a:pPr marL="0" indent="0">
              <a:lnSpc>
                <a:spcPct val="120000"/>
              </a:lnSpc>
              <a:buNone/>
            </a:pPr>
            <a:r>
              <a:rPr lang="en-GB" sz="7200" u="sng" dirty="0"/>
              <a:t>Exceptions:</a:t>
            </a:r>
            <a:r>
              <a:rPr lang="en-GB" sz="7200" dirty="0"/>
              <a:t> refugees, children of UK nationals, legitimate absence from the UK for UK nationals</a:t>
            </a:r>
          </a:p>
        </p:txBody>
      </p:sp>
      <p:sp>
        <p:nvSpPr>
          <p:cNvPr id="8" name="Content Placeholder 5">
            <a:extLst>
              <a:ext uri="{FF2B5EF4-FFF2-40B4-BE49-F238E27FC236}">
                <a16:creationId xmlns:a16="http://schemas.microsoft.com/office/drawing/2014/main" id="{8DD8A6EA-3091-480B-A9D8-18345F6EC6F4}"/>
              </a:ext>
            </a:extLst>
          </p:cNvPr>
          <p:cNvSpPr txBox="1">
            <a:spLocks/>
          </p:cNvSpPr>
          <p:nvPr/>
        </p:nvSpPr>
        <p:spPr>
          <a:xfrm>
            <a:off x="944393" y="3679499"/>
            <a:ext cx="2546023" cy="1996743"/>
          </a:xfrm>
          <a:prstGeom prst="rect">
            <a:avLst/>
          </a:prstGeom>
          <a:solidFill>
            <a:srgbClr val="BB1D10"/>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9000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400" b="1" dirty="0">
                <a:ln w="0"/>
                <a:solidFill>
                  <a:schemeClr val="bg1"/>
                </a:solidFill>
                <a:effectLst>
                  <a:outerShdw blurRad="38100" dist="25400" dir="5400000" algn="ctr" rotWithShape="0">
                    <a:srgbClr val="6E747A">
                      <a:alpha val="43000"/>
                    </a:srgbClr>
                  </a:outerShdw>
                </a:effectLst>
                <a:latin typeface="+mn-lt"/>
              </a:rPr>
              <a:t>Cap on international students number</a:t>
            </a:r>
          </a:p>
          <a:p>
            <a:pPr marL="0" indent="0" algn="ctr">
              <a:lnSpc>
                <a:spcPct val="110000"/>
              </a:lnSpc>
              <a:buFont typeface="Arial" panose="020B0604020202020204" pitchFamily="34" charset="0"/>
              <a:buNone/>
            </a:pPr>
            <a:r>
              <a:rPr lang="en-GB" sz="2100" dirty="0">
                <a:solidFill>
                  <a:schemeClr val="bg1"/>
                </a:solidFill>
                <a:latin typeface="+mn-lt"/>
              </a:rPr>
              <a:t>E5 can recruit a </a:t>
            </a:r>
            <a:r>
              <a:rPr lang="en-GB" sz="2100" b="1" dirty="0">
                <a:solidFill>
                  <a:schemeClr val="bg1"/>
                </a:solidFill>
                <a:latin typeface="+mn-lt"/>
              </a:rPr>
              <a:t>maximum</a:t>
            </a:r>
            <a:r>
              <a:rPr lang="en-GB" sz="2100" dirty="0">
                <a:solidFill>
                  <a:schemeClr val="bg1"/>
                </a:solidFill>
                <a:latin typeface="+mn-lt"/>
              </a:rPr>
              <a:t> of 7 international students per year.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89622" y="3679498"/>
            <a:ext cx="2314055" cy="1996743"/>
          </a:xfrm>
          <a:prstGeom prst="rect">
            <a:avLst/>
          </a:prstGeom>
        </p:spPr>
      </p:pic>
      <p:sp>
        <p:nvSpPr>
          <p:cNvPr id="9" name="TextBox 8">
            <a:extLst>
              <a:ext uri="{FF2B5EF4-FFF2-40B4-BE49-F238E27FC236}">
                <a16:creationId xmlns:a16="http://schemas.microsoft.com/office/drawing/2014/main" id="{E9F3F0A5-3EA2-4FDB-A2A3-6C8E813991DA}"/>
              </a:ext>
            </a:extLst>
          </p:cNvPr>
          <p:cNvSpPr txBox="1"/>
          <p:nvPr/>
        </p:nvSpPr>
        <p:spPr>
          <a:xfrm>
            <a:off x="9897533" y="187064"/>
            <a:ext cx="2010807" cy="738664"/>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38132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432430"/>
            <a:ext cx="10779033" cy="897617"/>
          </a:xfrm>
        </p:spPr>
        <p:txBody>
          <a:bodyPr>
            <a:normAutofit/>
          </a:bodyPr>
          <a:lstStyle/>
          <a:p>
            <a:r>
              <a:rPr lang="en-GB" sz="4000" b="1" dirty="0">
                <a:hlinkClick r:id="rId2"/>
              </a:rPr>
              <a:t>E5 DTP Entry Requirements 2025</a:t>
            </a:r>
            <a:br>
              <a:rPr lang="en-GB" sz="4000" dirty="0"/>
            </a:br>
            <a:endParaRPr lang="en-GB" sz="1600" dirty="0"/>
          </a:p>
        </p:txBody>
      </p:sp>
      <p:sp>
        <p:nvSpPr>
          <p:cNvPr id="3" name="Content Placeholder 2">
            <a:extLst>
              <a:ext uri="{FF2B5EF4-FFF2-40B4-BE49-F238E27FC236}">
                <a16:creationId xmlns:a16="http://schemas.microsoft.com/office/drawing/2014/main" id="{D1F592F3-E2D5-4D9E-BC91-E71877CB1D18}"/>
              </a:ext>
            </a:extLst>
          </p:cNvPr>
          <p:cNvSpPr>
            <a:spLocks noGrp="1"/>
          </p:cNvSpPr>
          <p:nvPr>
            <p:ph idx="1"/>
          </p:nvPr>
        </p:nvSpPr>
        <p:spPr>
          <a:xfrm>
            <a:off x="926686" y="1463040"/>
            <a:ext cx="5449388" cy="2795451"/>
          </a:xfrm>
        </p:spPr>
        <p:style>
          <a:lnRef idx="2">
            <a:schemeClr val="dk1"/>
          </a:lnRef>
          <a:fillRef idx="1">
            <a:schemeClr val="lt1"/>
          </a:fillRef>
          <a:effectRef idx="0">
            <a:schemeClr val="dk1"/>
          </a:effectRef>
          <a:fontRef idx="minor">
            <a:schemeClr val="dk1"/>
          </a:fontRef>
        </p:style>
        <p:txBody>
          <a:bodyPr tIns="90000">
            <a:normAutofit lnSpcReduction="10000"/>
          </a:bodyPr>
          <a:lstStyle/>
          <a:p>
            <a:pPr marL="0" indent="0">
              <a:buNone/>
            </a:pPr>
            <a:r>
              <a:rPr lang="en-GB" sz="2600" dirty="0">
                <a:ln w="0"/>
                <a:solidFill>
                  <a:srgbClr val="C00000"/>
                </a:solidFill>
                <a:effectLst>
                  <a:outerShdw blurRad="38100" dist="25400" dir="5400000" algn="ctr" rotWithShape="0">
                    <a:srgbClr val="6E747A">
                      <a:alpha val="43000"/>
                    </a:srgbClr>
                  </a:outerShdw>
                </a:effectLst>
              </a:rPr>
              <a:t>Academic Eligibility Criteria</a:t>
            </a:r>
          </a:p>
          <a:p>
            <a:pPr>
              <a:lnSpc>
                <a:spcPct val="120000"/>
              </a:lnSpc>
            </a:pPr>
            <a:r>
              <a:rPr lang="en-GB" sz="1900" dirty="0">
                <a:solidFill>
                  <a:srgbClr val="C00000"/>
                </a:solidFill>
              </a:rPr>
              <a:t>minimum of 2.1 undergraduate degree</a:t>
            </a:r>
            <a:r>
              <a:rPr lang="en-GB" sz="1900" dirty="0"/>
              <a:t> or equivalent</a:t>
            </a:r>
          </a:p>
          <a:p>
            <a:pPr>
              <a:lnSpc>
                <a:spcPct val="120000"/>
              </a:lnSpc>
            </a:pPr>
            <a:r>
              <a:rPr lang="en-GB" sz="1900" dirty="0"/>
              <a:t>Relevant </a:t>
            </a:r>
            <a:r>
              <a:rPr lang="en-GB" sz="1900" dirty="0">
                <a:solidFill>
                  <a:srgbClr val="C00000"/>
                </a:solidFill>
              </a:rPr>
              <a:t>work experience</a:t>
            </a:r>
            <a:r>
              <a:rPr lang="en-GB" sz="1900" dirty="0"/>
              <a:t> and/or a </a:t>
            </a:r>
            <a:r>
              <a:rPr lang="en-GB" sz="1900" dirty="0">
                <a:solidFill>
                  <a:srgbClr val="C00000"/>
                </a:solidFill>
              </a:rPr>
              <a:t>Masters</a:t>
            </a:r>
            <a:r>
              <a:rPr lang="en-GB" sz="1900" dirty="0"/>
              <a:t> degree will be considered</a:t>
            </a:r>
          </a:p>
          <a:p>
            <a:pPr>
              <a:lnSpc>
                <a:spcPct val="120000"/>
              </a:lnSpc>
            </a:pPr>
            <a:r>
              <a:rPr lang="en-GB" sz="1900" dirty="0">
                <a:solidFill>
                  <a:srgbClr val="C00000"/>
                </a:solidFill>
              </a:rPr>
              <a:t>A Masters degree is not a requirement for application to an E5 studentship</a:t>
            </a:r>
          </a:p>
          <a:p>
            <a:pPr marL="0" indent="0">
              <a:buNone/>
            </a:pPr>
            <a:endParaRPr lang="en-GB" dirty="0">
              <a:ln w="0"/>
              <a:solidFill>
                <a:schemeClr val="accent1"/>
              </a:solidFill>
              <a:effectLst>
                <a:outerShdw blurRad="38100" dist="25400" dir="5400000" algn="ctr" rotWithShape="0">
                  <a:srgbClr val="6E747A">
                    <a:alpha val="43000"/>
                  </a:srgbClr>
                </a:outerShdw>
              </a:effectLst>
            </a:endParaRPr>
          </a:p>
        </p:txBody>
      </p:sp>
      <p:sp>
        <p:nvSpPr>
          <p:cNvPr id="4" name="Content Placeholder 2">
            <a:extLst>
              <a:ext uri="{FF2B5EF4-FFF2-40B4-BE49-F238E27FC236}">
                <a16:creationId xmlns:a16="http://schemas.microsoft.com/office/drawing/2014/main" id="{D1F592F3-E2D5-4D9E-BC91-E71877CB1D18}"/>
              </a:ext>
            </a:extLst>
          </p:cNvPr>
          <p:cNvSpPr txBox="1">
            <a:spLocks/>
          </p:cNvSpPr>
          <p:nvPr/>
        </p:nvSpPr>
        <p:spPr>
          <a:xfrm>
            <a:off x="6489286" y="1463040"/>
            <a:ext cx="4442213" cy="43735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50000"/>
              </a:lnSpc>
              <a:buFont typeface="Arial" panose="020B0604020202020204" pitchFamily="34" charset="0"/>
              <a:buNone/>
            </a:pPr>
            <a:r>
              <a:rPr lang="en-GB" sz="2600" dirty="0">
                <a:ln w="0"/>
                <a:solidFill>
                  <a:srgbClr val="C00000"/>
                </a:solidFill>
                <a:effectLst>
                  <a:outerShdw blurRad="38100" dist="25400" dir="5400000" algn="ctr" rotWithShape="0">
                    <a:srgbClr val="6E747A">
                      <a:alpha val="43000"/>
                    </a:srgbClr>
                  </a:outerShdw>
                </a:effectLst>
                <a:latin typeface="+mn-lt"/>
              </a:rPr>
              <a:t>English language Requirements</a:t>
            </a:r>
            <a:br>
              <a:rPr lang="en-GB" sz="2600" dirty="0">
                <a:ln w="0"/>
                <a:solidFill>
                  <a:schemeClr val="accent1"/>
                </a:solidFill>
                <a:effectLst>
                  <a:outerShdw blurRad="38100" dist="25400" dir="5400000" algn="ctr" rotWithShape="0">
                    <a:srgbClr val="6E747A">
                      <a:alpha val="43000"/>
                    </a:srgbClr>
                  </a:outerShdw>
                </a:effectLst>
                <a:latin typeface="+mn-lt"/>
              </a:rPr>
            </a:br>
            <a:r>
              <a:rPr lang="en-GB" sz="1800" dirty="0">
                <a:solidFill>
                  <a:schemeClr val="tx1"/>
                </a:solidFill>
                <a:latin typeface="+mn-lt"/>
              </a:rPr>
              <a:t>For non-native English speakers</a:t>
            </a:r>
            <a:endParaRPr lang="en-GB" sz="1800" dirty="0">
              <a:ln w="0"/>
              <a:solidFill>
                <a:schemeClr val="accent1"/>
              </a:solidFill>
              <a:effectLst>
                <a:outerShdw blurRad="38100" dist="25400" dir="5400000" algn="ctr" rotWithShape="0">
                  <a:srgbClr val="6E747A">
                    <a:alpha val="43000"/>
                  </a:srgbClr>
                </a:outerShdw>
              </a:effectLst>
              <a:latin typeface="+mn-lt"/>
            </a:endParaRPr>
          </a:p>
          <a:p>
            <a:r>
              <a:rPr lang="en-GB" sz="2000" dirty="0">
                <a:latin typeface="+mn-lt"/>
              </a:rPr>
              <a:t>Degree taught and assessed in English:</a:t>
            </a:r>
          </a:p>
          <a:p>
            <a:pPr lvl="1"/>
            <a:r>
              <a:rPr lang="en-GB" sz="1600" dirty="0">
                <a:latin typeface="+mn-lt"/>
              </a:rPr>
              <a:t>UG or PG</a:t>
            </a:r>
          </a:p>
          <a:p>
            <a:pPr lvl="1"/>
            <a:r>
              <a:rPr lang="en-GB" sz="1600" dirty="0">
                <a:latin typeface="+mn-lt"/>
              </a:rPr>
              <a:t>No older than 3.5 years at programme start</a:t>
            </a:r>
          </a:p>
          <a:p>
            <a:pPr lvl="1"/>
            <a:r>
              <a:rPr lang="en-GB" sz="1600" dirty="0">
                <a:latin typeface="+mn-lt"/>
              </a:rPr>
              <a:t>taught and assessed in English in a majority English speaking country (see list)</a:t>
            </a:r>
          </a:p>
          <a:p>
            <a:r>
              <a:rPr lang="en-GB" sz="2000" dirty="0">
                <a:latin typeface="+mn-lt"/>
              </a:rPr>
              <a:t>English Language Tests</a:t>
            </a:r>
          </a:p>
          <a:p>
            <a:pPr lvl="1"/>
            <a:r>
              <a:rPr lang="en-GB" sz="1600" dirty="0">
                <a:latin typeface="+mn-lt"/>
              </a:rPr>
              <a:t>IELTS Academic, TOEFL-</a:t>
            </a:r>
            <a:r>
              <a:rPr lang="en-GB" sz="1600" dirty="0" err="1">
                <a:latin typeface="+mn-lt"/>
              </a:rPr>
              <a:t>iBT</a:t>
            </a:r>
            <a:r>
              <a:rPr lang="en-GB" sz="1600" dirty="0">
                <a:latin typeface="+mn-lt"/>
              </a:rPr>
              <a:t>, CAE, CPE, Trinity ISE (see minimum marks required on web)</a:t>
            </a:r>
          </a:p>
          <a:p>
            <a:pPr lvl="1"/>
            <a:r>
              <a:rPr lang="en-GB" sz="1600" dirty="0">
                <a:latin typeface="+mn-lt"/>
              </a:rPr>
              <a:t>No older than 2 or 3.5 years</a:t>
            </a:r>
          </a:p>
          <a:p>
            <a:pPr lvl="1"/>
            <a:endParaRPr lang="en-GB" sz="1600" dirty="0">
              <a:latin typeface="+mn-lt"/>
            </a:endParaRPr>
          </a:p>
        </p:txBody>
      </p:sp>
      <p:sp>
        <p:nvSpPr>
          <p:cNvPr id="5" name="AutoShape 2" descr="data:image/png;base64,%20iVBORw0KGgoAAAANSUhEUgAAAOEAAABvCAYAAAAaCafSAAAAAXNSR0IArs4c6QAAAARnQU1BAACxjwv8YQUAAAAJcEhZcwAADsMAAA7DAcdvqGQAACowSURBVHhe7Z0HuF1Ftce559Z0QoAg0jtIkaKAyAMUBAVBigpSBFGxICp28YEg8ECKCkEEBBSpKiBSFCkJTZok1BAQCEUIaYSQ5ObW5P3+s2dvz65nn3Lvuecy/+9bZ9qasveZ2dPWmmlawaGhsXz58maMEZjtmIaampracbdh7yhyK8z361i2bJnsfpw2eDog4weveAxvJK7SktkCFSwp/ySzlL2ZdAukV8BslinC/10F/oce1wgdKgINR3WnFbOVxiNTjdO3t8puyfj7YX19fcavubm5lQpo/AuFguw+n8Jaent721qA9fOp2O3bk8yon7Hbsgbhtpwt8pOdcgz6R8A1QoeGBY3G703Vi/p2NS5j90lh3d3dxr+trS3w52MQ4qW9B3aRPhikZ3r/IlKjLTZFPo/xI45GC4prTPw2wVwDMxFqhNbq4OBQLmhoTZAZTkOmN33++efNcJ7GpSnCSMzzMVPR39/fbZNzcHAYCNAIz7HtLRFqhO+6ibCDwyCj5JTPNUIHhzrDNUIHhzqj6kbIsHY84961ofWhNaBRNsjBwSEHyt6ioNGtDO0BfbSpqWkTvMZAWqJVg+6HlhI2D3Ma4bdjPlAoFNwKkMO7EnRK59IOvm2dMRCef4sC5q2gSdAcqI+GVhLKAJoBfQtK3StxcBiuoN6fa5tDInJtUZDIe6FTYX7LxgsB/15oATzqAVNB+JMYR0ISiXJweFeg6kZIAttD91v+EIj8UF9f39ex7t7T07NTb2/vR+D9LHQJlNhg8VfPeCk00Wbh4DCsQV2vvBESeU9oluUtRhf+J0JjLWsIhLcQthl0g8ceB2H3QevaKA4OwxbU88oaIRE/Ds2xfAHwWwr9wLJlAr526AIbNQbCHoXWt+wODsMS1PHyGyGRNAR91fKEQISrZ8+ePdqylgRRJDuX1SPevmTJktUtu4PDsEPZjZAIq+L5iA0PgbA3oK0ta24QZxvSfMUmEwPhEnCVRLvDEIf+J2g9aGXr5VAC1O+yG+F5NiwGmC+zbGWDuKnpkqfoQMvqMITR19d3MP/lEv6ve6yXQwnkaYSBxExPT8+H8TvaOkMQc6FQuMI6y0ZTU9ONJPGWdYZAmIyTKewE4+EwJMH/M5E68E1opKqD9XaoAczL1Ettbm7+ll6w8Y3jTXgetfayQUN7AJppnTEQ9j7+5COt02Fo4mv8TztYu0MNYRphb2/vhzB2lj0JNMDH+AO6rLNsEFf7g3daZyL4AHy6Vr0h5ZVmcwckLekBAWm3Ud5RmKMxJbY3qCBfzc/0jNLeHlDwfPuQzw+t06HGMGNBXvKJNJSTjU8yziS8qj+BPPbAuJ10EuVVCV8MHdba2nqT9coEvGMZT29LchvSgG/CnM+cZXfM7XCvDYsaxiLoDejf0GP4v4hZMZYuXbpue3v7B7BKZnYt8hpL5dSHbBF2LT5Nx/4g+byGWTaIr4a1Dtb1eL6NGJ08g30KaS+34evxzHq+DXFKDFDC8tq3fRG/KdDD4qslSFsf52sow3s9H+N3L2XbxTorBs+zGrQGzzQOJ0k2a5FiHnnNhDoNU4ODd1VSdlTq+StCesl7Wf8YCP8Kf/BF1lkRyGwVjFfIZ4TnEwf5nEY+P7HOEAhTWTfC+kHMHUhnM+ybQ6qIP4W2hfbCPyZEAP8yjKehyYSfB71kAnKC+KthfAtzT8wtiZ84J1I+hE3D/BPmBdBiG5QI+NRjb8y72Ybn3gYvPd8a+K2FexzmnZh7EK4GcBy0F36b4xfLH///YFxCnmdDNanA5Lsn6f6G7PRhCID/i+RxlmfVq11BH4l++ORuhp5sa2v7lwKiID2thO8Dz4Gkoed9D35jseuYiB7M+fhpi+xh7H8gzecUr1HBc5YW4OZnI75ESZIxAeDZx8apGKTRTj6SH00FPLdCYywdAh0HnUm8m6DnsM+Fuiy7Ae4+wjqtsyTgf5ke81CsiQ0pCvg/Bj3jxQ4D/15omXUGkB9lugvrejYZA7xHQfsTdgpluAn7C9A8KPRMPuC7jqnCJwhPzD8K+ISzsVY1DCe+pJ5OIf/FJuEICBP1ieCRKflhvQtNO2S/GLbYthNhOxJ2F+YSLyWTllZb50OSP+613gbw6v8+ZcGCBSvaJBoOlL/0FgVMO1t3KuDZyaZZMUimhQxTN+4Fwv+NsRr5qbcrG8R7BPo96VwI3QwtsEEhwNNFIzhh8uTJmfuT8BxCGnNttADEn4//RYQfA30X92So3wYHwG8aQ9hAKgj3ltBsG1wS5DEdWmSduUEen7NZVgTirwK9Y5MrG7yTH9ukDPBqwu9LPMvbHocp40u4f4q5HU6px60Dj9YF/gyFPqq474Q2tck1FCh3rkZ4mHUngnDR9jbNikFSTWRY6uSpTvLaCFob5x24c1VA+PqJcwpWDRsD4Lcf9LLHFQb+mkt9w7LGQNguJBtrMPgtpbJ81rIZwLsSdKVlCQH+mxctWrSq+Do7O9fCfSW882xwbhBnAXETPypRwPcURm7JpiiIq57wMzzn5zEPJ71bTcIWuDUqOZzwIyIk/kMhzckD4P91/AItG+JPxZ0o+EGwhrNfgbQiH4A4j2NoLt5Q4DlyNcLvWHciCBe0GFE1SOckm2wqenp6trO8qtjaurgYsqHJIPxSjMThJWHS7AgNc3zgvxBjV8saAP8JvJwnPK4wCEsUWsBfCwwvWLYA+KuHNItamE24x0KaApyK2WOYUgCPhni/gnbs6uraBFPzR30crrUsiYCnm2Hsp0zBagDSO80mbUD+U2xQSRB3P/iDYS3u1yHzH2cBnsOhUG9MOvfjp7WFhgHlzdUIT7DuVMDzQZtmVSCd422SqYBH2yUBcI+hoLfZ4BgI1zxkN8seAyxa0JlimBNg/9jQYg5+P7PBIcDXjRFrtD6I938eZxj4SxFaixAB8FZvc6HHkQzCUxepCPulx5UM8pxk2asGef3cJmtA2vfZoEzQ869J3OBjhr2XXvE7Nrgkkv4H/DSa0oG7DQGeOZfEjFn+zkKTd/9ALdBnzVTwJ4XKUygUNCS91TqTMAd627PGQdn1rFdaZxL0VT7Is3rbEMRJ7EXwfwojdWWVsmoxxiwXFgN/fb0P81weSKsPuhv+1P1X3sXd1hqCnmnJkiWnE1cromnYkPAB30PMQltb22GUdUvrFJ6lh77R2kuCuGfxDE9YpwF+B+O3o3UOC6gRLvGs6eChx1vrYCB25gaV+DV9Ra0zCp1rE6v4xeCPf5RnSKzspK39RKlu6aycFVpbW7UItbHsCVADnOVZ4yCPVzFUnhgIOwgKDZlx/wfSknwiWlpaUj+Qo0ePnovxN88VB5V1JdKum6A173MUZTjGOn08MmLEiNzbQ/w372D8wnN5IE0904E8W10/MLWEbsLRZnYprGnNalGqR13Inxfb46LL7uQPqXjvi/iSW00Vm+MP3ZH3YDajyUcCAIl/MHwS69M8VUrLm0dIq3faR0xccbXpr+W5AizBf6m1lwXiqYFmbc6Phkeb4PXCh6Gg3vDueinPI9aZG93d3TrZ4QXr9PFJ/Fay9oaHNkgl6ZE5TCRcQ5uyT2ZLQGalII9XGcJIyiWE5mYtmC0rOWxOA19fbZqnDt1oeO8l71UgfSRCc7diUIn2xtApcs9AT0VoOiRBgLT3pPsKorqT6sErfi6QJZnT2tPTU7fzfHjWnXivxT2/9kIluVQWOjo6XscIyS3ziiU8EFqBbWQU+NJouVzDqFTw0FtgVLsBrD8ktIUQBfnMwFjguWoKiUOlDvssJlLG0VBmGauAnn+hZ60NmDNqP826YlB+oeHvICM6pNd0otR/EAN1QtOIpMbbkPuGSSi0t7fP5oP1mHWnYWv+7DQNi7xQIw6JP0VBHpLvLDlHrQCqALEeNgI9n4ahqc9J+XS8x5vQrHKIeM9B6iX1kakZmDOavRvrHGqICuMv5/krvQZstjWLMWwUizVikAjRfVDigoLFeOZV1aqx6MooyXomgrB55FFzAWQLPVupCqDeUsPDrPdwPe9rTYbHq5dDxNkE84dUwqy0hxuiw3J9hCs9nd1s9Fu7j3r28jWFeRAqx10Yr8ieBMKbqEhVyY/yDiW+lXXU4b+oqBXrLNYA8+bPn6+hT+p2B1Alcuem5kN06C1h9YqG+owmYg2OKlnToX094T/cs7yg1OVugYfeFZ6KBWl5kbvTkBMXLUhXkiGSmB+Ioaig50yVEyX/xb29vQsmTZqk1cqsVVQNp4fNqtwAI7qiqWF+RWJn1Aut9IbqDv9FNP2Ghd8T6viKczV/Mb4JgEcH/GgJvmwQT9cP72udSZhCL3ittQ8EtOqZujJL2Z7r6+ubc/LJOmVj2ePWOwb4NudZpMvnUALUp3/yroL9W96dGtEHVBc8n3yAX/FCVyjwHy3s6uoaXo1Q4B29BJ1qnUnQUEwbzmULBtPL7KQKbJ0h8EK16XwC4Zkb7tWAMqvsgVJqFIQ/OHLkSDP5p/I8gDvxY0QZtXBzlK0Yg4HByqfm4B3dixFdUJHGRLmrmtJ31ep8Me7q6OhQvRkWiI61dUT91daehI9byg1eYKGlpeVQKnBsGEeYlGBPgxIVQHNCDSP6HFGoF5QScAyUQXPAWymDL5EzDZrsWROhD9Enrb0keJ86BPkbUNL+o8qdWnZ650xVK4FypzVUjT5Kxs+JUB6kW7I342MmAYmouKBEAstdW1iPOIEqHe++H7cWyCoSchiKCFUAHqybB/whD5pYCQmTUurPofdZr5IgrY8RL6T6U4TzCRNVs8yus1IzJetJ/8NQ2vk1aoD/sHbzDjB0z3jilxZerfKe39PTk3m8Azwju7u7pa5zLXHOw4y9MxqZFnlSxa/4eJVaBGolbWsNg/w1BK/J2TfkEZ2rjyf9knNj4v2GuvKydcot4ZCv4Ze7N4T3KOIVj77uwn2btQ9f6CVBD/LCEkGlf5xwHceQCSrh++FN1KYn/kUYufYe4f0I6aTq0hF2FUbiVx9/XWIqXbQYiPcsYYl3YtBAjoUlUQVKIO4c6GSG2rsyP9kYL50LI5G23SDpw/2ZcKMxj13ieLGeeOnSpdLany+eJBB2iGVNBOGSoUwEYe9An7CsVYF0JDQdAPci3k/ahzUEeI/gPQSa9AJ+0k8sKVKnd0vcQMEX+1w+fv9jgxsCPGtpVaY0EHlD6HbLGwNhL/JHfPPtt9+OCXcTLDUdHRQbO5YBfx2JoILlnlsSJ7MRKk3ol1Cot8P9HuKpgcZA2ItQ6h8Ki04CkBR/JkjjLfiexpwGzcAeaI8LuLXy+z2ssR6P93cUYal3PRL2M8uaCMJT1dDIdxnpJ54jWy7IZ23Si+r26RSDDSxLAIJ0+ty6mKaLxq5jTX6GGVIKxXkZlHq6Hh/wrYj3tGVXflJZO8oGNwwoc+WNUCCBlWA6DzPxDBT81aBegK7kDz8R+r74IV32Ejv3Bb834Pky1rLmKsTLbIQ+4NFxEOeTx/cwLyTeDBsUgi1fydMCYG2DV8q30iMsG8R9h7JIado0QEzpVXWQ3nugYwnXcR6pIFwnyP0I6zqQGZrKJK709L5LeOzojWIQ/hJ834QkG6vjESta6FE80orpL5LudEjDy62hHSBdBvskdC9UfDqb5sU6syY6spiCv0YOOjpS+4giiQ5+Gt7gvyN8EfQVm1xDgXJX1wh9MCzYF2ZdZ1ZpZdRhRldBFcn7ES9XIywF0vkPpJdSlsgTDeFz5J/rsCUf5PMQxu42CQO+7tK20Hkp5Z4bo+Mgb8aUdr0OStKJALlB+Tsp/1+wZooNZoE814D+7qWYDvLR4UzfxRrTmKEc0paf7nF6wK04U6GroGtwh94zbn0wJTjfkKDsJRth7i8jiUnfTnt9OhpxFybHJdWbyEMKmXeT0d9aW1vv8HzLB3l/hLS0IhYTFjBPAghLXGUkrqRgplJeLTbdCtuDJqBMSNmXZziYdHSsoo5cjFUy8tKRffdhvRm6hrykcByAj9meLS0tf5edIkuETfKsOvqhk3gSzZI2Swt2LahoW0XvfAxusxpJuPI28clLK8vSt1MamnPpObVyqLNLR2Bqvq1eZQzlkBqKZDc/hP0h/CsCaejsn+NJR6vdoaEk/hLOvhn/S6H7Pd84SGMD6BDKsTdxtsWMjYrw1wKhPmK34NR7lCZFQ4JnLX3uqLXnBpHamRyv29bWJlUS7f1p/K+VMlWULjKcCz2Pn9R9XoMyNTTygDxTGyFh0gI5nrCl5KXNdE34JSc6D5IC6czOzs5Zo0ePThVEKAeLFi2aOGrUKH2ANB+SfqAai3QdJfan8zh1cK3yjoGy6VQxafJrtVGNRpWtp6urq7ejo0NDNTUsfUxa6DV5xW1mhZMepAP/0TRgKSfrqBE1PBOf/6Knvb1dz6u5pYlPeq2kp6Gdv0KqoazS+BdUlZYKaUolSyu90pjXopZWtrVxrv97BpSmfB0C/9vqPNeaPJN5j8TTqrO2HXQ2rYbpr/Gfhj5ijQies/S5o9WCl6V5jv4YUeqeVzVQI6Q3TRyO4v8K4cNGrcVheEGN0FbVRGg4WnWjoZVrmKNhkGjApF7SQJ4yYkNDB4dGwYD0XA4ODvkxHBqh5qLuY+LQsGiIysuQU+VMK6tkJF0jdGhYNETlZf6qlb1EOUr8RxDu5oQODYtG6UF0dVZiQ1vmnZ5dStDZwWHIYlAaIT3VOjSW1HsJcyD1bJpCoaAj4VPDHYYHNNqRwIR1Dhjmzp2ra/lWJ7+KRPyGFHgISWlInlAyg09g7meDcgH+ib29vXsR12j8k14qCH8Zkoznbjgb9i47hzj4T1eiHhyI+QdIopPmhqtag3qzWl9f3+dI/wZId5/UZHRFWrUTW8sCaWmjXof4SIpGaj3bMHzcCrsUMo0gL34fp9cyIlelQME/hnEutCbxYzfvpoE8pEgqCZ19yauiK6sd6gf+v5GQ6otE2zbjv98OUn3aiP9TQt4v494CyrwBuRRIW+KAOjJjfey6+Vi3PPv5SNhctwTvgj2fcHUGSGvgJWYEEsq84xC8DU/us1ng1S293ZBub30DklSMbrWVlsST0DSZuKUPKH+Fq7dUPrp3MO0uCYchCv47qY7dYmpLCvhfq1bmJQ0pgd9rk0wEPL/AqEkHRVqD0xOSkW7W/bzstHopr0qTPRDMJWxGV1fXx0aOHJmrdyI9HY24PWm8RdyFmJKV1BF3sgdSOYRJWHkcfpIXHYtdvaYWcaZAVX0tHQYX9r+U/qNGUBoK7sx/GNJXpF78prm5+avWWRFIQ3O+L9DLqVNQffkf8gkdqU85vkO4RmJVg7wGpycsBomuTuvWFWEBcD+yePHigTpe3mEYgnqkW5ZD8sLUo9NtcM3APFCK1SF9Wdw1Ux4mrYGXHY2CL8gbtPyp1umjl17w3XT6tEP1kMpV9O6Kkvdblgt6Vh3sFT1PqPa9UwYGZIuCRhh9eVKxGap3JjgMQVBfpHIlda2BhtTKsk5dH3AMSCOklx2Ml+cwjEEjNDqSnmvgQF1VPnWtr6mNkMJVrB/IONjaHByqwmCMnlRZ61phExuZLvynAV5LYzoNqsnZlQ4ODsmINUL1gB0dHccxHDgI2hNycpkODgOIpEaoI8e/4LnM5ZoODg4DiFAjZOi5Ko3wVHo/d/2Xg8MgIWiENECdGnZGoVDY2fPxQKMc8Ekrea8kss6agvKn3vXg8F/wntr4DyRNUo22S1lQnSPfQZnuKB9oLfLUyfI6utFcwUCHo9FeXbfPjNiaXj6FOp0GeKzxtcBPG5kHUlAJRqvBqrD+srEap47si23C9/X1fau5ufkX1qn07yft/eENjgLET8cTat4pMaWVMHEul6zoVOJejvs/Hmd5IP7qGHuS1gdJQxL3+pO1DK1neBq6jbI8h1k1yEs3VOmWJh15+Db5SbRO99qTRUGV2Zz7iSnxqE78NNc2fzg8WxL2A9y+aJ6Re1UQfPpw6D+RSN4E/GfgdwFkLmaRdgnv6DNYTb6E6/xR2fWfKK5E9/RRm0CcK7DfiT0G4u0I6fJWydqKX4twqpQ6yv8F4unylfugsrcKSHcC8bbo7+/fgfQXYNd/2kO6bdCnYdHtTDq7tB+3jq28m2e6Dh49hwFpTMP9fuuU+2fwnGiduUCcXUj7U6SjE/l0cZCeUfVBR3NOI+xZ7LrKPLjAFL/DKPNV1lkVyL+02Bo/G/OibiTjGAiTEPXr0KtFJGFpkdSHfgtb7E4JNUIvBQ+kLxUU09Nh6l6DSZhzbHAMhEswW5oUuQH/BOJpNfcVm0wMhAmzbf6p9xXmBWl8BzL3qQtKHOhejND9Eri7yVNnaQayuvjtbf3NHQ3YBcXV3RWqmAayg9swg5EC7/d43J1QIG6FPSmuzjL9so1mgLuA/0dJUyeB6wOQBTXwB2j0+2FPu3BH+pw6ln8fSEfz/w7SqdmvQUbsDPOWk046SfmqF/orFLwzH/iprl2ONbgkCLcaSQDSPcUGlQRxdZfFXzAzTysnXKebR/+vQ20yVYO0SoqtrcBP5n0GWSCDK6HYFka0EYIp0Hj8P0N+Mz2vbJDuv6Fcyro9PT26AfZfXkwT9znymUR+x0Bfwn4+fi/aYAPcusBFB/FWDJLREE73ShxEHo94Kf8X+C8l/xMxN4JCKlkES99SOpOfIG7iDVj4q8JKJ1O9aQDcUrdRD6lboL4NvWajGKgs5Pt1/KWeEzQe3Br2n0V4cCcE7mdx/xZTDft47Bdjxm7Swu8i6D02qQAE6QKYf3hcySBcl/XsRNqZVwnAMxMK9AWxl90IYSvw7EcTN/jIE+8B3L/AX3dliHS93234J36ECBvcRgjTBZDuALgammrDDHDrDok/2zDxRElH4segh7VJGMD3MJlJObcLU8O1m6AzobMJ/iNmotIu/pMwMi+PgUd/7kteDPNQN+IXU2XCbyvoPstmgFvqUKGrmCsF6WxN3rNt0gb4vQklXQ4aQnd39/uIG3oHuDU01ynXJcH7/hH8pkfFVMXVyeAh4Lca6V0tHh/wXtbV1RUrH3yaM52BGbrUB371nlGNA32IJGx9EuH3eJxh4K+PtblhCVMfv8uhG/EPCWjjdzcUfHDEa4MM4M9shLDow6ZLicydKdh1oc63scauYcOviQ+geu+km8MGtxFiaow+EuYR0A9MiAVuHbuuP0+HKUnhMkqJqlAJjdAMP8hQ12npFp6gV8A+ioqwGeYVhrkI8L+1aNGiVE1q4qwNPWHZlc9Dixcvjn2tfRCuofcblt0Av1/b4KpB2qGr1EibV9F3gg3OBHHPsNEMcOsDmOsyVvJQL+YPa0PzegFv/b+XKNwH6Wvol7ooQpiGmbphODR0xH0nRuLdgoStCsX+R/w0dJap6cIaePmLQB+nHC9YHkF3QhYP2ctqhLyHY4ljGiC8+th/yQalwmrthy7owT24jbAYRNBXIwDuh6DQUCgPeBnR4agy012HqbchKR/oTx73f8FL2t+yxAC/Lho1wL40i9cHfPqjA+BWb7WjDa4KJLcazxlq5LinSgLJsqQC1k95MUIIzeeSAI+uLTNzep5D8zDdDhxC9JnhV2+U67wW+NRwQncLEv/XGIkjFFg1ItBCSwj4TbIsIcC/KWHqdY+GLfRRwC93I4R3D8jcoYipifRlNigTsGvFNDoCHNRGGN2sj/ZsTSC2oV8uyGu2VoigxItShEKhIMXdS+ENSbTjn3iPoC6RxDjcc5k8HmxpafmrdWbhOl7Mv61dDziRuHtaZ1UgrTdJ61fWaYDflh0dHZnpE0dLw0lDaFXMzOMcCV+fPMzcGVM3Ts2Q3QdpaPj4Y89l+DUf/APvdab1ygRpnoURuskJv0NJI23hTP/189ZuQBl0yUuiLiDleLa5ufmHmLrNqSJBasqi25jPIr7fYWgYGvof0kBcrVbXVSil6gaWBzynKv1sz5UOXqKOHYheg5U4p6LB6S7zYE8L+5VQSZ1F/mzpjunKrQDE25Y/MbRwUilI/488Q7AFQto6IfzzWenDPxo+bXeEgJ8WnDLvxidd3TasOZwq0p3kr5uNAuB/NOkUD9HfVBmtvSSIq4/imZ7LA37aAjmSvLW3HIXKEWwzWNwC/5vWXnPQm3yRhqyPsgHP/EB7e7uu5WsIDEojFPgTEuePxYBFf17oC42f9v1C4M9X44tWTl1ZPaoU8QeNJM03bBwD/DagZ63JKV5UcK3wmQUQ66Vn+DDGbp4rERvAvrPiEDe4uox46iGPgxL/J/xbyU93RWpv8HXcoTNYcOtZP2WdBvg9Q5xy92A1DwxVaty70tvE7uFPAmXQAU0DIvTB+9Ie85HWacDz/cVaGwKD1gjLgO4UDMCfnTQn3ZQXr43XAPCdgXEFdGUWwfcHKPSnkdZ4vpw1kxShcmpu+7J1GpCH5ttpK70SWigQPh3zVEzrbeLthFuNOAY+HOtj7Co7PPdGGxd+2uiOHisiAYyyQBn0cQwN9fFbpbW1NdfCEfjvA9UYNMKPYgQ3EPPMQkUXwdYLQ64R8gKjWvmxMlIBtAQfGt5RAXfD/wBI0hFZdAC8ocpDnjJq9qVmDvgs+dxunQbksSMUuj5boBLpcswDZKdcGrZdhjuYU+Eej3EIfua23mIwJJdUkNmOwNQHKAodlBR6T/CVfWkrcbSA8Lh1BqBMkvqpax2ibNvx3oINfsrzDogeVzGkMRR7wtCcJglUCIk7BT0XL76fyiz9x0sgbTznIuLJ1GLQifyZoR64BtCWgBEzE0hfW0HHQNF3vith64uXHlSnxEn87fc2zMcnoS08qwf4da32QbLzDGr0sa8//qviHxWmqOgUOvLTolMoLm6dVF032VzybuP5Qvfw414wbty4AZd3riWGYiPMM3TRnezFQ7s+vobfYHL+ZehLeYk4Mr9Ij3Ix6ZVs/OWAtLXsrXvyi7EzDc0MH4sg2VxVZMnMPiqP3t7eW4kbLGQR/l7cn4WC/wu7tj32kJ3wq6HoYoiQpJBd0eU5DD21ca8V7ADk2Q6VnOsPFCiPpiohwX/86laeSjEUG2EemH0razeVASN1D7JeoFwhQQAa5gQa2gH0UKZx2BMMdjCBK6wwhXAzFG9ra9Pq6t9k9wHfUVCw30gaGlZLM0Crl3d4vmEQHlvyV+9orWWBfNS7RFefzca4tQ86eL/6eIU+KjzzihSpoep1QzZCXrQqXkjSgBe/jbUOGTA3eYhyPWydPqRBsJ4sNDYdkrwJPO9g3iQ/Absaz800mGD4xzNrP9NXthaPmUeCf2IP7Q0WQXLBofcEb0kxuiQQrxWKSti8iV8999ik3RHS8OB5NQduqDNuG7IR8sdrcUHqOwF4+WVdODMYWHHFFbXdcA1lK+61NU8zQ0tgthewS2XnMcviQws7z3jWAF+Ed2Uap+5oUONV73QndqlQJUGNMxq2DfEy5XGTQBxdtKO5eDGeIu96zr8Wk39oIQ+3hqPaO20YNOpwVJVzjmcNsFtXV5d0xoYUmN/dhRFa9KERHYG/NuL9OV1sZZMGugT/6+ApbsCr4fwC8bUSrLmQBBuUfiLgeRoKXT2Ae03y9ofAuUGeGxM3mG9RjgXMb6dbZ11AcXTvSGxBjbKVFF8cShiURsjLqvj4RKAN69Bkm/TUw9zjuTzgt3Jra+tx1jlkwJBTSqP3eq4AazM31CkG6/FsEuVLvK2KZ7rKhhvg1l7ilzHNPif2qdijvWUAwrSYcoN1+hjf0tJyoLXnAmlIKMB8MIpw/4IFC56y9rqBZ3yA8kVXfHfo6emppjcc1M4pmln0KihtAyRKzJeJls7OzkofTPtjSXEv5CsYrAjyZ6ihHoHfwZ5PPvAH6iKSAbtum2JpMUOb98F2hcahwF8l/Ss80V7dwPpf7bk8EG99aDPS06nmf7LpZ0HbNsHeIPx6TwcQX9eB5QK80jr/hOcyvaLqyVUTJ07Mu90R2+OsELFhNI+jRaknPZcH3s9YPjTfpZwlBTCIr5FGdHEp2HccDEQrd/TWJK3elX0LLl/5aKWWbGTeeUhIHtHGi2nv86KfIew86zTATy/vHIZbub70fC11m9Q5UKKQeK1AOSX2Feux8NMxCzcRnnp8BGHSxQsasA/ialEkJAObBN6JjnH4CfzBSinutXCfkKeSwqeP1E+IU/yf3oD7emuPQv9XdGuk7A85eWrlM1pnYulQDj2XtDCi73AfwqSaFxpFRdHd3a26JYGIYgzqSnu0EU6n0MFeEA+h5d4joVgjKIHQ3g1YecSIEUl7VjGQp65FK4biRf18SCn4bms3IP7qVLxL+VPOp5HtEq1ouFeBpMx5Ph8LDdU0fxgw4WKBMvVCl1tnMXTmTaYYGfE07wpJ3wj4/wVKW5CJ4s/QRZ7VA3H3592dBmX2UoR/ESOQP8X9BO9XZ7Ikfjjw1/uO3pasU/zyfoQN4FfDiNaZmByxQJ76GF3guTzgp2nM9/mfpYqVqo5Hj6mzbqJqXWb1ui6g0B0UOKR9jbu3v79fmtDqFbUvJR4drXAs/qrsIRlO3FIODukF4hZy6eyR5mQbzYB4C+nZJDGSCMKlqBs7WkIgTIqxMwh/CLoHmor7RaWpcNya2OvApAEH+UjhNapQrF4480stwHc4FJyDgn0ZH5jQqXilQJRRPK8UeQPgVlKXLFmyJHbeDv46QuOr8AQKr9ifId/MYSxxtodPB0UFwO/eefPmlaWlQhwd6yEpnQCkK+38xGkNvNJH1Rw6BvylTC5BeA3jx0Mr4t4COhtaIp5i4KdFpx9g7gTpiJCKh9PEL0+pV+Alb0fAy5YnAH4LSfB+TE2EjfIkBdWBPhJdkub2pjQWac3rGIvFCi8G8aQgfDjWbaFgHwd729KlS9dXpcKuYUUsLn4PQ0eobEma87CsQ/q6Zzw3SO8laNBW0chSmuqne7l7fzTvK9dhVvDqHQdn6PCs/8Qvul1QEkTVbbi623++l5IH/HRo1+mQjqnYCzoG0hA6ADy3M3SLTU0I0nNNhLaGdIZQKJ6Anw6h0hxeaeuUvcSRFWEmHcI/jRlLBz8dBqU5rtLRaQyhHg6WceR1HhQ6lsMH/AT1d1NvjZCBgJ/SjB085QN+fYQq3nck7fIboUDl0Glcj1m+GAhTD3MOjcfI7WE/EL/QVz4N8OmcmeuxmqEGcT8IxQ4WSgJ86rkkIxrTY8NvLPQ9KDjuIgnkrY+J/siQLOZggDy3h8zBWpgPYyTp4yWCcgca7lQizfFK9qBp4P9VJb4e6lJ6WYBH5/B8D2t03mRAmHpYnbAW+3gmAf650DE2egD82knjMszQURNpgG8WFLu1l6Am3o+uW78dCg60ioIwaf//Dt6vYjfn3wiUYQ7u+6EroNNteMm5cxqIW7IRpv6RhGvyvi+0NyTtbeEVgqZAt2J/HDKrSmSk5eCvQ/Pw00vUQoJP6spV2fT1E2m+8BZ8/wuZ++Xh/z52zTEkOaLhgealiquhR3FcDSWklHo6fIkrc3wY1u3o6NgOvl2hTeBTnH5MqflIyHkydpV90CU9KIfOVrmMvLVwpLMt0xY3YiDeRsR/WM/BiOAz0tSwQRWBtHQmqg6Skl6mFqg0DxpD+jobdA6mVhz1Xz9GOVO18OHtoCJ9Gx6toEqSyf/vtM+pRi4pG/8/1Fmq4/G/Bf7rcAfAv5l0vo+/NFy0LaM09B+LtIClj7ZfD0SqR3+HP7R67GPhwoUTxowZo7R07bpOpdNiiwQLXsf9KKSLbDXf1sKTzvfRO74DerW1tVXPr7pcdR0hveqvy6ZwbbNmzfKVYlMXV+DTwySO130Qrsmy9rpCY2y5c8YVX67xudJTeSHNUXVQVd2k/YtBOcZRnrSFpkwQT8PSWmwZhaB3Y9+TUXrGlHpV5v9RDPFC+m8ye2eFW77EtOVvw6tKJwrLKy0WSSeF4uBWWvKveGSRBd5lZcNRBweH2iBPI8z9tXNwcBgYuEbo4FBnuEbo4FBnuEbo4FBnuEbo4FBnuEbo4FBnuEbo4FBnuEbo4FBnuEbo4FBnuEbo4FBnuEbo4DCwiB6dEYNrhA4OZWC5J/DtC5pLaUHC320zZ86Usru50doKwusuf+k7pio9+BgQyXEHh4EAFVudhrRo1ACam5qa1AiMG7tpFF1dXc0jRoxo7u7ubm5vbzd8No6O1/DtzX19fS3A2Pv7+1uagU1PZ+mo4cgsJvnp2H81OtmllSNTp0349mJe375moVDIuqG6xzVCh9ygsqm+qBLqNG6jGiS3rZi+PfD3w6jwbdTxVip7q0wqno5QVAU1PLjbcAf+xDE9DGG69MZvGGpExq/IHnWbeIrj+xW5/TKaNOUWYa9rG+CZe10jbHBQsVTxdEGOdADNlxlSRZZblVdu+ftf52K39C2NCX8sTH5+mtjNEEwmbl8nVGTcRXZj+vyRsFLhxXzigWW5Dm0KmRa+pSyzKI2QO5L2IGKF3v8HVYD6nNoVFg0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png;base64,%20iVBORw0KGgoAAAANSUhEUgAAAOEAAABvCAYAAAAaCafSAAAAAXNSR0IArs4c6QAAAARnQU1BAACxjwv8YQUAAAAJcEhZcwAADsMAAA7DAcdvqGQAACowSURBVHhe7Z0HuF1Ftce559Z0QoAg0jtIkaKAyAMUBAVBigpSBFGxICp28YEg8ECKCkEEBBSpKiBSFCkJTZok1BAQCEUIaYSQ5ObW5P3+s2dvz65nn3Lvuecy/+9bZ9qasveZ2dPWmmlawaGhsXz58maMEZjtmIaampracbdh7yhyK8z361i2bJnsfpw2eDog4weveAxvJK7SktkCFSwp/ySzlL2ZdAukV8BslinC/10F/oce1wgdKgINR3WnFbOVxiNTjdO3t8puyfj7YX19fcavubm5lQpo/AuFguw+n8Jaent721qA9fOp2O3bk8yon7Hbsgbhtpwt8pOdcgz6R8A1QoeGBY3G703Vi/p2NS5j90lh3d3dxr+trS3w52MQ4qW9B3aRPhikZ3r/IlKjLTZFPo/xI45GC4prTPw2wVwDMxFqhNbq4OBQLmhoTZAZTkOmN33++efNcJ7GpSnCSMzzMVPR39/fbZNzcHAYCNAIz7HtLRFqhO+6ibCDwyCj5JTPNUIHhzrDNUIHhzqj6kbIsHY84961ofWhNaBRNsjBwSEHyt6ioNGtDO0BfbSpqWkTvMZAWqJVg+6HlhI2D3Ma4bdjPlAoFNwKkMO7EnRK59IOvm2dMRCef4sC5q2gSdAcqI+GVhLKAJoBfQtK3StxcBiuoN6fa5tDInJtUZDIe6FTYX7LxgsB/15oATzqAVNB+JMYR0ISiXJweFeg6kZIAttD91v+EIj8UF9f39ex7t7T07NTb2/vR+D9LHQJlNhg8VfPeCk00Wbh4DCsQV2vvBESeU9oluUtRhf+J0JjLWsIhLcQthl0g8ceB2H3QevaKA4OwxbU88oaIRE/Ds2xfAHwWwr9wLJlAr526AIbNQbCHoXWt+wODsMS1PHyGyGRNAR91fKEQISrZ8+ePdqylgRRJDuX1SPevmTJktUtu4PDsEPZjZAIq+L5iA0PgbA3oK0ta24QZxvSfMUmEwPhEnCVRLvDEIf+J2g9aGXr5VAC1O+yG+F5NiwGmC+zbGWDuKnpkqfoQMvqMITR19d3MP/lEv6ve6yXQwnkaYSBxExPT8+H8TvaOkMQc6FQuMI6y0ZTU9ONJPGWdYZAmIyTKewE4+EwJMH/M5E68E1opKqD9XaoAczL1Ettbm7+ll6w8Y3jTXgetfayQUN7AJppnTEQ9j7+5COt02Fo4mv8TztYu0MNYRphb2/vhzB2lj0JNMDH+AO6rLNsEFf7g3daZyL4AHy6Vr0h5ZVmcwckLekBAWm3Ud5RmKMxJbY3qCBfzc/0jNLeHlDwfPuQzw+t06HGMGNBXvKJNJSTjU8yziS8qj+BPPbAuJ10EuVVCV8MHdba2nqT9coEvGMZT29LchvSgG/CnM+cZXfM7XCvDYsaxiLoDejf0GP4v4hZMZYuXbpue3v7B7BKZnYt8hpL5dSHbBF2LT5Nx/4g+byGWTaIr4a1Dtb1eL6NGJ08g30KaS+34evxzHq+DXFKDFDC8tq3fRG/KdDD4qslSFsf52sow3s9H+N3L2XbxTorBs+zGrQGzzQOJ0k2a5FiHnnNhDoNU4ODd1VSdlTq+StCesl7Wf8YCP8Kf/BF1lkRyGwVjFfIZ4TnEwf5nEY+P7HOEAhTWTfC+kHMHUhnM+ybQ6qIP4W2hfbCPyZEAP8yjKehyYSfB71kAnKC+KthfAtzT8wtiZ84J1I+hE3D/BPmBdBiG5QI+NRjb8y72Ybn3gYvPd8a+K2FexzmnZh7EK4GcBy0F36b4xfLH///YFxCnmdDNanA5Lsn6f6G7PRhCID/i+RxlmfVq11BH4l++ORuhp5sa2v7lwKiID2thO8Dz4Gkoed9D35jseuYiB7M+fhpi+xh7H8gzecUr1HBc5YW4OZnI75ESZIxAeDZx8apGKTRTj6SH00FPLdCYywdAh0HnUm8m6DnsM+Fuiy7Ae4+wjqtsyTgf5ke81CsiQ0pCvg/Bj3jxQ4D/15omXUGkB9lugvrejYZA7xHQfsTdgpluAn7C9A8KPRMPuC7jqnCJwhPzD8K+ISzsVY1DCe+pJ5OIf/FJuEICBP1ieCRKflhvQtNO2S/GLbYthNhOxJ2F+YSLyWTllZb50OSP+613gbw6v8+ZcGCBSvaJBoOlL/0FgVMO1t3KuDZyaZZMUimhQxTN+4Fwv+NsRr5qbcrG8R7BPo96VwI3QwtsEEhwNNFIzhh8uTJmfuT8BxCGnNttADEn4//RYQfA30X92So3wYHwG8aQ9hAKgj3ltBsG1wS5DEdWmSduUEen7NZVgTirwK9Y5MrG7yTH9ukDPBqwu9LPMvbHocp40u4f4q5HU6px60Dj9YF/gyFPqq474Q2tck1FCh3rkZ4mHUngnDR9jbNikFSTWRY6uSpTvLaCFob5x24c1VA+PqJcwpWDRsD4Lcf9LLHFQb+mkt9w7LGQNguJBtrMPgtpbJ81rIZwLsSdKVlCQH+mxctWrSq+Do7O9fCfSW882xwbhBnAXETPypRwPcURm7JpiiIq57wMzzn5zEPJ71bTcIWuDUqOZzwIyIk/kMhzckD4P91/AItG+JPxZ0o+EGwhrNfgbQiH4A4j2NoLt5Q4DlyNcLvWHciCBe0GFE1SOckm2wqenp6trO8qtjaurgYsqHJIPxSjMThJWHS7AgNc3zgvxBjV8saAP8JvJwnPK4wCEsUWsBfCwwvWLYA+KuHNItamE24x0KaApyK2WOYUgCPhni/gnbs6uraBFPzR30crrUsiYCnm2Hsp0zBagDSO80mbUD+U2xQSRB3P/iDYS3u1yHzH2cBnsOhUG9MOvfjp7WFhgHlzdUIT7DuVMDzQZtmVSCd422SqYBH2yUBcI+hoLfZ4BgI1zxkN8seAyxa0JlimBNg/9jQYg5+P7PBIcDXjRFrtD6I938eZxj4SxFaixAB8FZvc6HHkQzCUxepCPulx5UM8pxk2asGef3cJmtA2vfZoEzQ869J3OBjhr2XXvE7Nrgkkv4H/DSa0oG7DQGeOZfEjFn+zkKTd/9ALdBnzVTwJ4XKUygUNCS91TqTMAd627PGQdn1rFdaZxL0VT7Is3rbEMRJ7EXwfwojdWWVsmoxxiwXFgN/fb0P81weSKsPuhv+1P1X3sXd1hqCnmnJkiWnE1cromnYkPAB30PMQltb22GUdUvrFJ6lh77R2kuCuGfxDE9YpwF+B+O3o3UOC6gRLvGs6eChx1vrYCB25gaV+DV9Ra0zCp1rE6v4xeCPf5RnSKzspK39RKlu6aycFVpbW7UItbHsCVADnOVZ4yCPVzFUnhgIOwgKDZlx/wfSknwiWlpaUj+Qo0ePnovxN88VB5V1JdKum6A173MUZTjGOn08MmLEiNzbQ/w372D8wnN5IE0904E8W10/MLWEbsLRZnYprGnNalGqR13Inxfb46LL7uQPqXjvi/iSW00Vm+MP3ZH3YDajyUcCAIl/MHwS69M8VUrLm0dIq3faR0xccbXpr+W5AizBf6m1lwXiqYFmbc6Phkeb4PXCh6Gg3vDueinPI9aZG93d3TrZ4QXr9PFJ/Fay9oaHNkgl6ZE5TCRcQ5uyT2ZLQGalII9XGcJIyiWE5mYtmC0rOWxOA19fbZqnDt1oeO8l71UgfSRCc7diUIn2xtApcs9AT0VoOiRBgLT3pPsKorqT6sErfi6QJZnT2tPTU7fzfHjWnXivxT2/9kIluVQWOjo6XscIyS3ziiU8EFqBbWQU+NJouVzDqFTw0FtgVLsBrD8ktIUQBfnMwFjguWoKiUOlDvssJlLG0VBmGauAnn+hZ60NmDNqP826YlB+oeHvICM6pNd0otR/EAN1QtOIpMbbkPuGSSi0t7fP5oP1mHWnYWv+7DQNi7xQIw6JP0VBHpLvLDlHrQCqALEeNgI9n4ahqc9J+XS8x5vQrHKIeM9B6iX1kakZmDOavRvrHGqICuMv5/krvQZstjWLMWwUizVikAjRfVDigoLFeOZV1aqx6MooyXomgrB55FFzAWQLPVupCqDeUsPDrPdwPe9rTYbHq5dDxNkE84dUwqy0hxuiw3J9hCs9nd1s9Fu7j3r28jWFeRAqx10Yr8ieBMKbqEhVyY/yDiW+lXXU4b+oqBXrLNYA8+bPn6+hT+p2B1Alcuem5kN06C1h9YqG+owmYg2OKlnToX094T/cs7yg1OVugYfeFZ6KBWl5kbvTkBMXLUhXkiGSmB+Ioaig50yVEyX/xb29vQsmTZqk1cqsVVQNp4fNqtwAI7qiqWF+RWJn1Aut9IbqDv9FNP2Ghd8T6viKczV/Mb4JgEcH/GgJvmwQT9cP72udSZhCL3ittQ8EtOqZujJL2Z7r6+ubc/LJOmVj2ePWOwb4NudZpMvnUALUp3/yroL9W96dGtEHVBc8n3yAX/FCVyjwHy3s6uoaXo1Q4B29BJ1qnUnQUEwbzmULBtPL7KQKbJ0h8EK16XwC4Zkb7tWAMqvsgVJqFIQ/OHLkSDP5p/I8gDvxY0QZtXBzlK0Yg4HByqfm4B3dixFdUJHGRLmrmtJ31ep8Me7q6OhQvRkWiI61dUT91daehI9byg1eYKGlpeVQKnBsGEeYlGBPgxIVQHNCDSP6HFGoF5QScAyUQXPAWymDL5EzDZrsWROhD9Enrb0keJ86BPkbUNL+o8qdWnZ650xVK4FypzVUjT5Kxs+JUB6kW7I342MmAYmouKBEAstdW1iPOIEqHe++H7cWyCoSchiKCFUAHqybB/whD5pYCQmTUurPofdZr5IgrY8RL6T6U4TzCRNVs8yus1IzJetJ/8NQ2vk1aoD/sHbzDjB0z3jilxZerfKe39PTk3m8Azwju7u7pa5zLXHOw4y9MxqZFnlSxa/4eJVaBGolbWsNg/w1BK/J2TfkEZ2rjyf9knNj4v2GuvKydcot4ZCv4Ze7N4T3KOIVj77uwn2btQ9f6CVBD/LCEkGlf5xwHceQCSrh++FN1KYn/kUYufYe4f0I6aTq0hF2FUbiVx9/XWIqXbQYiPcsYYl3YtBAjoUlUQVKIO4c6GSG2rsyP9kYL50LI5G23SDpw/2ZcKMxj13ieLGeeOnSpdLany+eJBB2iGVNBOGSoUwEYe9An7CsVYF0JDQdAPci3k/ahzUEeI/gPQSa9AJ+0k8sKVKnd0vcQMEX+1w+fv9jgxsCPGtpVaY0EHlD6HbLGwNhL/JHfPPtt9+OCXcTLDUdHRQbO5YBfx2JoILlnlsSJ7MRKk3ol1Cot8P9HuKpgcZA2ItQ6h8Ki04CkBR/JkjjLfiexpwGzcAeaI8LuLXy+z2ssR6P93cUYal3PRL2M8uaCMJT1dDIdxnpJ54jWy7IZ23Si+r26RSDDSxLAIJ0+ty6mKaLxq5jTX6GGVIKxXkZlHq6Hh/wrYj3tGVXflJZO8oGNwwoc+WNUCCBlWA6DzPxDBT81aBegK7kDz8R+r74IV32Ejv3Bb834Pky1rLmKsTLbIQ+4NFxEOeTx/cwLyTeDBsUgi1fydMCYG2DV8q30iMsG8R9h7JIado0QEzpVXWQ3nugYwnXcR6pIFwnyP0I6zqQGZrKJK709L5LeOzojWIQ/hJ834QkG6vjESta6FE80orpL5LudEjDy62hHSBdBvskdC9UfDqb5sU6syY6spiCv0YOOjpS+4giiQ5+Gt7gvyN8EfQVm1xDgXJX1wh9MCzYF2ZdZ1ZpZdRhRldBFcn7ES9XIywF0vkPpJdSlsgTDeFz5J/rsCUf5PMQxu42CQO+7tK20Hkp5Z4bo+Mgb8aUdr0OStKJALlB+Tsp/1+wZooNZoE814D+7qWYDvLR4UzfxRrTmKEc0paf7nF6wK04U6GroGtwh94zbn0wJTjfkKDsJRth7i8jiUnfTnt9OhpxFybHJdWbyEMKmXeT0d9aW1vv8HzLB3l/hLS0IhYTFjBPAghLXGUkrqRgplJeLTbdCtuDJqBMSNmXZziYdHSsoo5cjFUy8tKRffdhvRm6hrykcByAj9meLS0tf5edIkuETfKsOvqhk3gSzZI2Swt2LahoW0XvfAxusxpJuPI28clLK8vSt1MamnPpObVyqLNLR2Bqvq1eZQzlkBqKZDc/hP0h/CsCaejsn+NJR6vdoaEk/hLOvhn/S6H7Pd84SGMD6BDKsTdxtsWMjYrw1wKhPmK34NR7lCZFQ4JnLX3uqLXnBpHamRyv29bWJlUS7f1p/K+VMlWULjKcCz2Pn9R9XoMyNTTygDxTGyFh0gI5nrCl5KXNdE34JSc6D5IC6czOzs5Zo0ePThVEKAeLFi2aOGrUKH2ANB+SfqAai3QdJfan8zh1cK3yjoGy6VQxafJrtVGNRpWtp6urq7ejo0NDNTUsfUxa6DV5xW1mhZMepAP/0TRgKSfrqBE1PBOf/6Knvb1dz6u5pYlPeq2kp6Gdv0KqoazS+BdUlZYKaUolSyu90pjXopZWtrVxrv97BpSmfB0C/9vqPNeaPJN5j8TTqrO2HXQ2rYbpr/Gfhj5ijQies/S5o9WCl6V5jv4YUeqeVzVQI6Q3TRyO4v8K4cNGrcVheEGN0FbVRGg4WnWjoZVrmKNhkGjApF7SQJ4yYkNDB4dGwYD0XA4ODvkxHBqh5qLuY+LQsGiIysuQU+VMK6tkJF0jdGhYNETlZf6qlb1EOUr8RxDu5oQODYtG6UF0dVZiQ1vmnZ5dStDZwWHIYlAaIT3VOjSW1HsJcyD1bJpCoaAj4VPDHYYHNNqRwIR1Dhjmzp2ra/lWJ7+KRPyGFHgISWlInlAyg09g7meDcgH+ib29vXsR12j8k14qCH8Zkoznbjgb9i47hzj4T1eiHhyI+QdIopPmhqtag3qzWl9f3+dI/wZId5/UZHRFWrUTW8sCaWmjXof4SIpGaj3bMHzcCrsUMo0gL34fp9cyIlelQME/hnEutCbxYzfvpoE8pEgqCZ19yauiK6sd6gf+v5GQ6otE2zbjv98OUn3aiP9TQt4v494CyrwBuRRIW+KAOjJjfey6+Vi3PPv5SNhctwTvgj2fcHUGSGvgJWYEEsq84xC8DU/us1ng1S293ZBub30DklSMbrWVlsST0DSZuKUPKH+Fq7dUPrp3MO0uCYchCv47qY7dYmpLCvhfq1bmJQ0pgd9rk0wEPL/AqEkHRVqD0xOSkW7W/bzstHopr0qTPRDMJWxGV1fXx0aOHJmrdyI9HY24PWm8RdyFmJKV1BF3sgdSOYRJWHkcfpIXHYtdvaYWcaZAVX0tHQYX9r+U/qNGUBoK7sx/GNJXpF78prm5+avWWRFIQ3O+L9DLqVNQffkf8gkdqU85vkO4RmJVg7wGpycsBomuTuvWFWEBcD+yePHigTpe3mEYgnqkW5ZD8sLUo9NtcM3APFCK1SF9Wdw1Ux4mrYGXHY2CL8gbtPyp1umjl17w3XT6tEP1kMpV9O6Kkvdblgt6Vh3sFT1PqPa9UwYGZIuCRhh9eVKxGap3JjgMQVBfpHIlda2BhtTKsk5dH3AMSCOklx2Ml+cwjEEjNDqSnmvgQF1VPnWtr6mNkMJVrB/IONjaHByqwmCMnlRZ61phExuZLvynAV5LYzoNqsnZlQ4ODsmINUL1gB0dHccxHDgI2hNycpkODgOIpEaoI8e/4LnM5ZoODg4DiFAjZOi5Ko3wVHo/d/2Xg8MgIWiENECdGnZGoVDY2fPxQKMc8Ekrea8kss6agvKn3vXg8F/wntr4DyRNUo22S1lQnSPfQZnuKB9oLfLUyfI6utFcwUCHo9FeXbfPjNiaXj6FOp0GeKzxtcBPG5kHUlAJRqvBqrD+srEap47si23C9/X1fau5ufkX1qn07yft/eENjgLET8cTat4pMaWVMHEul6zoVOJejvs/Hmd5IP7qGHuS1gdJQxL3+pO1DK1neBq6jbI8h1k1yEs3VOmWJh15+Db5SbRO99qTRUGV2Zz7iSnxqE78NNc2fzg8WxL2A9y+aJ6Re1UQfPpw6D+RSN4E/GfgdwFkLmaRdgnv6DNYTb6E6/xR2fWfKK5E9/RRm0CcK7DfiT0G4u0I6fJWydqKX4twqpQ6yv8F4unylfugsrcKSHcC8bbo7+/fgfQXYNd/2kO6bdCnYdHtTDq7tB+3jq28m2e6Dh49hwFpTMP9fuuU+2fwnGiduUCcXUj7U6SjE/l0cZCeUfVBR3NOI+xZ7LrKPLjAFL/DKPNV1lkVyL+02Bo/G/OibiTjGAiTEPXr0KtFJGFpkdSHfgtb7E4JNUIvBQ+kLxUU09Nh6l6DSZhzbHAMhEswW5oUuQH/BOJpNfcVm0wMhAmzbf6p9xXmBWl8BzL3qQtKHOhejND9Eri7yVNnaQayuvjtbf3NHQ3YBcXV3RWqmAayg9swg5EC7/d43J1QIG6FPSmuzjL9so1mgLuA/0dJUyeB6wOQBTXwB2j0+2FPu3BH+pw6ln8fSEfz/w7SqdmvQUbsDPOWk046SfmqF/orFLwzH/iprl2ONbgkCLcaSQDSPcUGlQRxdZfFXzAzTysnXKebR/+vQ20yVYO0SoqtrcBP5n0GWSCDK6HYFka0EYIp0Hj8P0N+Mz2vbJDuv6Fcyro9PT26AfZfXkwT9znymUR+x0Bfwn4+fi/aYAPcusBFB/FWDJLREE73ShxEHo94Kf8X+C8l/xMxN4JCKlkES99SOpOfIG7iDVj4q8JKJ1O9aQDcUrdRD6lboL4NvWajGKgs5Pt1/KWeEzQe3Br2n0V4cCcE7mdx/xZTDft47Bdjxm7Swu8i6D02qQAE6QKYf3hcySBcl/XsRNqZVwnAMxMK9AWxl90IYSvw7EcTN/jIE+8B3L/AX3dliHS93234J36ECBvcRgjTBZDuALgammrDDHDrDok/2zDxRElH4segh7VJGMD3MJlJObcLU8O1m6AzobMJ/iNmotIu/pMwMi+PgUd/7kteDPNQN+IXU2XCbyvoPstmgFvqUKGrmCsF6WxN3rNt0gb4vQklXQ4aQnd39/uIG3oHuDU01ynXJcH7/hH8pkfFVMXVyeAh4Lca6V0tHh/wXtbV1RUrH3yaM52BGbrUB371nlGNA32IJGx9EuH3eJxh4K+PtblhCVMfv8uhG/EPCWjjdzcUfHDEa4MM4M9shLDow6ZLicydKdh1oc63scauYcOviQ+geu+km8MGtxFiaow+EuYR0A9MiAVuHbuuP0+HKUnhMkqJqlAJjdAMP8hQ12npFp6gV8A+ioqwGeYVhrkI8L+1aNGiVE1q4qwNPWHZlc9Dixcvjn2tfRCuofcblt0Av1/b4KpB2qGr1EibV9F3gg3OBHHPsNEMcOsDmOsyVvJQL+YPa0PzegFv/b+XKNwH6Wvol7ooQpiGmbphODR0xH0nRuLdgoStCsX+R/w0dJap6cIaePmLQB+nHC9YHkF3QhYP2ctqhLyHY4ljGiC8+th/yQalwmrthy7owT24jbAYRNBXIwDuh6DQUCgPeBnR4agy012HqbchKR/oTx73f8FL2t+yxAC/Lho1wL40i9cHfPqjA+BWb7WjDa4KJLcazxlq5LinSgLJsqQC1k95MUIIzeeSAI+uLTNzep5D8zDdDhxC9JnhV2+U67wW+NRwQncLEv/XGIkjFFg1ItBCSwj4TbIsIcC/KWHqdY+GLfRRwC93I4R3D8jcoYipifRlNigTsGvFNDoCHNRGGN2sj/ZsTSC2oV8uyGu2VoigxItShEKhIMXdS+ENSbTjn3iPoC6RxDjcc5k8HmxpafmrdWbhOl7Mv61dDziRuHtaZ1UgrTdJ61fWaYDflh0dHZnpE0dLw0lDaFXMzOMcCV+fPMzcGVM3Ts2Q3QdpaPj4Y89l+DUf/APvdab1ygRpnoURuskJv0NJI23hTP/189ZuQBl0yUuiLiDleLa5ufmHmLrNqSJBasqi25jPIr7fYWgYGvof0kBcrVbXVSil6gaWBzynKv1sz5UOXqKOHYheg5U4p6LB6S7zYE8L+5VQSZ1F/mzpjunKrQDE25Y/MbRwUilI/488Q7AFQto6IfzzWenDPxo+bXeEgJ8WnDLvxidd3TasOZwq0p3kr5uNAuB/NOkUD9HfVBmtvSSIq4/imZ7LA37aAjmSvLW3HIXKEWwzWNwC/5vWXnPQm3yRhqyPsgHP/EB7e7uu5WsIDEojFPgTEuePxYBFf17oC42f9v1C4M9X44tWTl1ZPaoU8QeNJM03bBwD/DagZ63JKV5UcK3wmQUQ66Vn+DDGbp4rERvAvrPiEDe4uox46iGPgxL/J/xbyU93RWpv8HXcoTNYcOtZP2WdBvg9Q5xy92A1DwxVaty70tvE7uFPAmXQAU0DIvTB+9Ie85HWacDz/cVaGwKD1gjLgO4UDMCfnTQn3ZQXr43XAPCdgXEFdGUWwfcHKPSnkdZ4vpw1kxShcmpu+7J1GpCH5ttpK70SWigQPh3zVEzrbeLthFuNOAY+HOtj7Co7PPdGGxd+2uiOHisiAYyyQBn0cQwN9fFbpbW1NdfCEfjvA9UYNMKPYgQ3EPPMQkUXwdYLQ64R8gKjWvmxMlIBtAQfGt5RAXfD/wBI0hFZdAC8ocpDnjJq9qVmDvgs+dxunQbksSMUuj5boBLpcswDZKdcGrZdhjuYU+Eej3EIfua23mIwJJdUkNmOwNQHKAodlBR6T/CVfWkrcbSA8Lh1BqBMkvqpax2ibNvx3oINfsrzDogeVzGkMRR7wtCcJglUCIk7BT0XL76fyiz9x0sgbTznIuLJ1GLQifyZoR64BtCWgBEzE0hfW0HHQNF3vith64uXHlSnxEn87fc2zMcnoS08qwf4da32QbLzDGr0sa8//qviHxWmqOgUOvLTolMoLm6dVF032VzybuP5Qvfw414wbty4AZd3riWGYiPMM3TRnezFQ7s+vobfYHL+ZehLeYk4Mr9Ij3Ix6ZVs/OWAtLXsrXvyi7EzDc0MH4sg2VxVZMnMPiqP3t7eW4kbLGQR/l7cn4WC/wu7tj32kJ3wq6HoYoiQpJBd0eU5DD21ca8V7ADk2Q6VnOsPFCiPpiohwX/86laeSjEUG2EemH0razeVASN1D7JeoFwhQQAa5gQa2gH0UKZx2BMMdjCBK6wwhXAzFG9ra9Pq6t9k9wHfUVCw30gaGlZLM0Crl3d4vmEQHlvyV+9orWWBfNS7RFefzca4tQ86eL/6eIU+KjzzihSpoep1QzZCXrQqXkjSgBe/jbUOGTA3eYhyPWydPqRBsJ4sNDYdkrwJPO9g3iQ/Absaz800mGD4xzNrP9NXthaPmUeCf2IP7Q0WQXLBofcEb0kxuiQQrxWKSti8iV8999ik3RHS8OB5NQduqDNuG7IR8sdrcUHqOwF4+WVdODMYWHHFFbXdcA1lK+61NU8zQ0tgthewS2XnMcviQws7z3jWAF+Ed2Uap+5oUONV73QndqlQJUGNMxq2DfEy5XGTQBxdtKO5eDGeIu96zr8Wk39oIQ+3hqPaO20YNOpwVJVzjmcNsFtXV5d0xoYUmN/dhRFa9KERHYG/NuL9OV1sZZMGugT/6+ApbsCr4fwC8bUSrLmQBBuUfiLgeRoKXT2Ae03y9ofAuUGeGxM3mG9RjgXMb6dbZ11AcXTvSGxBjbKVFF8cShiURsjLqvj4RKAN69Bkm/TUw9zjuTzgt3Jra+tx1jlkwJBTSqP3eq4AazM31CkG6/FsEuVLvK2KZ7rKhhvg1l7ilzHNPif2qdijvWUAwrSYcoN1+hjf0tJyoLXnAmlIKMB8MIpw/4IFC56y9rqBZ3yA8kVXfHfo6emppjcc1M4pmln0KihtAyRKzJeJls7OzkofTPtjSXEv5CsYrAjyZ6ihHoHfwZ5PPvAH6iKSAbtum2JpMUOb98F2hcahwF8l/Ss80V7dwPpf7bk8EG99aDPS06nmf7LpZ0HbNsHeIPx6TwcQX9eB5QK80jr/hOcyvaLqyVUTJ07Mu90R2+OsELFhNI+jRaknPZcH3s9YPjTfpZwlBTCIr5FGdHEp2HccDEQrd/TWJK3elX0LLl/5aKWWbGTeeUhIHtHGi2nv86KfIew86zTATy/vHIZbub70fC11m9Q5UKKQeK1AOSX2Feux8NMxCzcRnnp8BGHSxQsasA/ialEkJAObBN6JjnH4CfzBSinutXCfkKeSwqeP1E+IU/yf3oD7emuPQv9XdGuk7A85eWrlM1pnYulQDj2XtDCi73AfwqSaFxpFRdHd3a26JYGIYgzqSnu0EU6n0MFeEA+h5d4joVgjKIHQ3g1YecSIEUl7VjGQp65FK4biRf18SCn4bms3IP7qVLxL+VPOp5HtEq1ouFeBpMx5Ph8LDdU0fxgw4WKBMvVCl1tnMXTmTaYYGfE07wpJ3wj4/wVKW5CJ4s/QRZ7VA3H3592dBmX2UoR/ESOQP8X9BO9XZ7Ikfjjw1/uO3pasU/zyfoQN4FfDiNaZmByxQJ76GF3guTzgp2nM9/mfpYqVqo5Hj6mzbqJqXWb1ui6g0B0UOKR9jbu3v79fmtDqFbUvJR4drXAs/qrsIRlO3FIODukF4hZy6eyR5mQbzYB4C+nZJDGSCMKlqBs7WkIgTIqxMwh/CLoHmor7RaWpcNya2OvApAEH+UjhNapQrF4480stwHc4FJyDgn0ZH5jQqXilQJRRPK8UeQPgVlKXLFmyJHbeDv46QuOr8AQKr9ifId/MYSxxtodPB0UFwO/eefPmlaWlQhwd6yEpnQCkK+38xGkNvNJH1Rw6BvylTC5BeA3jx0Mr4t4COhtaIp5i4KdFpx9g7gTpiJCKh9PEL0+pV+Alb0fAy5YnAH4LSfB+TE2EjfIkBdWBPhJdkub2pjQWac3rGIvFCi8G8aQgfDjWbaFgHwd729KlS9dXpcKuYUUsLn4PQ0eobEma87CsQ/q6Zzw3SO8laNBW0chSmuqne7l7fzTvK9dhVvDqHQdn6PCs/8Qvul1QEkTVbbi623++l5IH/HRo1+mQjqnYCzoG0hA6ADy3M3SLTU0I0nNNhLaGdIZQKJ6Anw6h0hxeaeuUvcSRFWEmHcI/jRlLBz8dBqU5rtLRaQyhHg6WceR1HhQ6lsMH/AT1d1NvjZCBgJ/SjB085QN+fYQq3nck7fIboUDl0Glcj1m+GAhTD3MOjcfI7WE/EL/QVz4N8OmcmeuxmqEGcT8IxQ4WSgJ86rkkIxrTY8NvLPQ9KDjuIgnkrY+J/siQLOZggDy3h8zBWpgPYyTp4yWCcgca7lQizfFK9qBp4P9VJb4e6lJ6WYBH5/B8D2t03mRAmHpYnbAW+3gmAf650DE2egD82knjMszQURNpgG8WFLu1l6Am3o+uW78dCg60ioIwaf//Dt6vYjfn3wiUYQ7u+6EroNNteMm5cxqIW7IRpv6RhGvyvi+0NyTtbeEVgqZAt2J/HDKrSmSk5eCvQ/Pw00vUQoJP6spV2fT1E2m+8BZ8/wuZ++Xh/z52zTEkOaLhgealiquhR3FcDSWklHo6fIkrc3wY1u3o6NgOvl2hTeBTnH5MqflIyHkydpV90CU9KIfOVrmMvLVwpLMt0xY3YiDeRsR/WM/BiOAz0tSwQRWBtHQmqg6Skl6mFqg0DxpD+jobdA6mVhz1Xz9GOVO18OHtoCJ9Gx6toEqSyf/vtM+pRi4pG/8/1Fmq4/G/Bf7rcAfAv5l0vo+/NFy0LaM09B+LtIClj7ZfD0SqR3+HP7R67GPhwoUTxowZo7R07bpOpdNiiwQLXsf9KKSLbDXf1sKTzvfRO74DerW1tVXPr7pcdR0hveqvy6ZwbbNmzfKVYlMXV+DTwySO130Qrsmy9rpCY2y5c8YVX67xudJTeSHNUXVQVd2k/YtBOcZRnrSFpkwQT8PSWmwZhaB3Y9+TUXrGlHpV5v9RDPFC+m8ye2eFW77EtOVvw6tKJwrLKy0WSSeF4uBWWvKveGSRBd5lZcNRBweH2iBPI8z9tXNwcBgYuEbo4FBnuEbo4FBnuEbo4FBnuEbo4FBnuEbo4FBnuEbo4FBnuEbo4FBnuEbo4FBnuEbo4FBnuEbo4DCwiB6dEYNrhA4OZWC5J/DtC5pLaUHC320zZ86Usru50doKwusuf+k7pio9+BgQyXEHh4EAFVudhrRo1ACam5qa1AiMG7tpFF1dXc0jRoxo7u7ubm5vbzd8No6O1/DtzX19fS3A2Pv7+1uagU1PZ+mo4cgsJvnp2H81OtmllSNTp0349mJe375moVDIuqG6xzVCh9ygsqm+qBLqNG6jGiS3rZi+PfD3w6jwbdTxVip7q0wqno5QVAU1PLjbcAf+xDE9DGG69MZvGGpExq/IHnWbeIrj+xW5/TKaNOUWYa9rG+CZe10jbHBQsVTxdEGOdADNlxlSRZZblVdu+ftf52K39C2NCX8sTH5+mtjNEEwmbl8nVGTcRXZj+vyRsFLhxXzigWW5Dm0KmRa+pSyzKI2QO5L2IGKF3v8HVYD6nNoVFg0AAAAASUVORK5CYII="/>
          <p:cNvSpPr>
            <a:spLocks noChangeAspect="1" noChangeArrowheads="1"/>
          </p:cNvSpPr>
          <p:nvPr/>
        </p:nvSpPr>
        <p:spPr bwMode="auto">
          <a:xfrm>
            <a:off x="1669668" y="4722388"/>
            <a:ext cx="2597531" cy="25975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lumMod val="95000"/>
                  <a:lumOff val="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6685" y="4308999"/>
            <a:ext cx="5460910" cy="1527555"/>
          </a:xfrm>
          <a:prstGeom prst="rect">
            <a:avLst/>
          </a:prstGeom>
        </p:spPr>
      </p:pic>
      <p:sp>
        <p:nvSpPr>
          <p:cNvPr id="9" name="TextBox 8">
            <a:extLst>
              <a:ext uri="{FF2B5EF4-FFF2-40B4-BE49-F238E27FC236}">
                <a16:creationId xmlns:a16="http://schemas.microsoft.com/office/drawing/2014/main" id="{0704759F-C276-4331-BF27-92490C9FA7AB}"/>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12148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246223" cy="918754"/>
          </a:xfrm>
        </p:spPr>
        <p:txBody>
          <a:bodyPr>
            <a:normAutofit/>
          </a:bodyPr>
          <a:lstStyle/>
          <a:p>
            <a:r>
              <a:rPr lang="en-GB" sz="4000" b="1" dirty="0">
                <a:hlinkClick r:id="rId2"/>
              </a:rPr>
              <a:t>E5 DTP Projects 2025 entry</a:t>
            </a:r>
            <a:br>
              <a:rPr lang="en-GB" sz="4000" dirty="0"/>
            </a:br>
            <a:endParaRPr lang="en-GB" sz="1600" dirty="0"/>
          </a:p>
        </p:txBody>
      </p:sp>
      <p:sp>
        <p:nvSpPr>
          <p:cNvPr id="4" name="Text Placeholder 3">
            <a:extLst>
              <a:ext uri="{FF2B5EF4-FFF2-40B4-BE49-F238E27FC236}">
                <a16:creationId xmlns:a16="http://schemas.microsoft.com/office/drawing/2014/main" id="{E14B00E9-33D8-418C-B2D3-C69B63D6C5F6}"/>
              </a:ext>
            </a:extLst>
          </p:cNvPr>
          <p:cNvSpPr>
            <a:spLocks noGrp="1"/>
          </p:cNvSpPr>
          <p:nvPr>
            <p:ph type="body" sz="half" idx="2"/>
          </p:nvPr>
        </p:nvSpPr>
        <p:spPr>
          <a:xfrm>
            <a:off x="3985586" y="1494117"/>
            <a:ext cx="7037568" cy="2554100"/>
          </a:xfrm>
          <a:ln>
            <a:solidFill>
              <a:schemeClr val="tx1"/>
            </a:solidFill>
          </a:ln>
        </p:spPr>
        <p:style>
          <a:lnRef idx="2">
            <a:schemeClr val="accent4"/>
          </a:lnRef>
          <a:fillRef idx="1">
            <a:schemeClr val="lt1"/>
          </a:fillRef>
          <a:effectRef idx="0">
            <a:schemeClr val="accent4"/>
          </a:effectRef>
          <a:fontRef idx="minor">
            <a:schemeClr val="dk1"/>
          </a:fontRef>
        </p:style>
        <p:txBody>
          <a:bodyPr tIns="90000">
            <a:noAutofit/>
          </a:bodyPr>
          <a:lstStyle/>
          <a:p>
            <a:pPr>
              <a:lnSpc>
                <a:spcPct val="120000"/>
              </a:lnSpc>
            </a:pPr>
            <a:r>
              <a:rPr lang="en-GB" sz="2400" dirty="0">
                <a:ln w="0"/>
                <a:solidFill>
                  <a:srgbClr val="C00000"/>
                </a:solidFill>
                <a:effectLst>
                  <a:outerShdw blurRad="38100" dist="25400" dir="5400000" algn="ctr" rotWithShape="0">
                    <a:srgbClr val="6E747A">
                      <a:alpha val="43000"/>
                    </a:srgbClr>
                  </a:outerShdw>
                </a:effectLst>
              </a:rPr>
              <a:t>Supervisor-led Projects</a:t>
            </a:r>
          </a:p>
          <a:p>
            <a:pPr marL="342900" indent="-342900">
              <a:lnSpc>
                <a:spcPct val="120000"/>
              </a:lnSpc>
              <a:buFont typeface="Arial" panose="020B0604020202020204" pitchFamily="34" charset="0"/>
              <a:buChar char="•"/>
            </a:pPr>
            <a:r>
              <a:rPr lang="en-GB" b="1" dirty="0">
                <a:solidFill>
                  <a:srgbClr val="CC0000"/>
                </a:solidFill>
              </a:rPr>
              <a:t>90</a:t>
            </a:r>
            <a:r>
              <a:rPr lang="en-GB" dirty="0"/>
              <a:t> + projects advertised</a:t>
            </a:r>
          </a:p>
          <a:p>
            <a:pPr marL="342900" indent="-342900">
              <a:lnSpc>
                <a:spcPct val="120000"/>
              </a:lnSpc>
              <a:buFont typeface="Arial" panose="020B0604020202020204" pitchFamily="34" charset="0"/>
              <a:buChar char="•"/>
            </a:pPr>
            <a:r>
              <a:rPr lang="en-GB" dirty="0"/>
              <a:t>Spanning a wide range of research areas within </a:t>
            </a:r>
            <a:r>
              <a:rPr lang="en-GB" dirty="0">
                <a:solidFill>
                  <a:srgbClr val="C10043"/>
                </a:solidFill>
              </a:rPr>
              <a:t>NERC-remit</a:t>
            </a:r>
          </a:p>
          <a:p>
            <a:pPr marL="342900" indent="-342900">
              <a:lnSpc>
                <a:spcPct val="120000"/>
              </a:lnSpc>
              <a:buFont typeface="Arial" panose="020B0604020202020204" pitchFamily="34" charset="0"/>
              <a:buChar char="•"/>
            </a:pPr>
            <a:r>
              <a:rPr lang="en-GB" dirty="0"/>
              <a:t>Browse online at: </a:t>
            </a:r>
            <a:r>
              <a:rPr lang="en-GB" dirty="0">
                <a:hlinkClick r:id="rId2"/>
              </a:rPr>
              <a:t>E5 DTP Supervisor-led Projects | The University of Edinburgh</a:t>
            </a:r>
            <a:endParaRPr lang="en-GB" dirty="0"/>
          </a:p>
          <a:p>
            <a:pPr marL="342900" indent="-342900">
              <a:lnSpc>
                <a:spcPct val="120000"/>
              </a:lnSpc>
              <a:buFont typeface="Arial" panose="020B0604020202020204" pitchFamily="34" charset="0"/>
              <a:buChar char="•"/>
            </a:pPr>
            <a:r>
              <a:rPr lang="en-GB" dirty="0"/>
              <a:t>Once project identified, </a:t>
            </a:r>
            <a:r>
              <a:rPr lang="en-GB" dirty="0">
                <a:solidFill>
                  <a:srgbClr val="C10043"/>
                </a:solidFill>
              </a:rPr>
              <a:t>contact the main supervisor as early as possible </a:t>
            </a:r>
            <a:r>
              <a:rPr lang="en-GB" dirty="0"/>
              <a:t>to show interest and discuss your application</a:t>
            </a:r>
          </a:p>
        </p:txBody>
      </p:sp>
      <p:sp>
        <p:nvSpPr>
          <p:cNvPr id="11" name="Text Placeholder 3">
            <a:extLst>
              <a:ext uri="{FF2B5EF4-FFF2-40B4-BE49-F238E27FC236}">
                <a16:creationId xmlns:a16="http://schemas.microsoft.com/office/drawing/2014/main" id="{E14B00E9-33D8-418C-B2D3-C69B63D6C5F6}"/>
              </a:ext>
            </a:extLst>
          </p:cNvPr>
          <p:cNvSpPr txBox="1">
            <a:spLocks/>
          </p:cNvSpPr>
          <p:nvPr/>
        </p:nvSpPr>
        <p:spPr>
          <a:xfrm>
            <a:off x="3996957" y="4136994"/>
            <a:ext cx="5253575" cy="14380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9000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2400" dirty="0">
                <a:ln w="0"/>
                <a:solidFill>
                  <a:srgbClr val="C00000"/>
                </a:solidFill>
                <a:effectLst>
                  <a:outerShdw blurRad="38100" dist="25400" dir="5400000" algn="ctr" rotWithShape="0">
                    <a:srgbClr val="6E747A">
                      <a:alpha val="43000"/>
                    </a:srgbClr>
                  </a:outerShdw>
                </a:effectLst>
                <a:latin typeface="+mn-lt"/>
              </a:rPr>
              <a:t>Student-led Projects</a:t>
            </a:r>
          </a:p>
          <a:p>
            <a:pPr marL="342900" indent="-342900">
              <a:lnSpc>
                <a:spcPct val="100000"/>
              </a:lnSpc>
              <a:buFont typeface="Arial" panose="020B0604020202020204" pitchFamily="34" charset="0"/>
              <a:buChar char="•"/>
            </a:pPr>
            <a:r>
              <a:rPr lang="en-GB" dirty="0">
                <a:latin typeface="+mn-lt"/>
              </a:rPr>
              <a:t>Find a supervisor willing to act as first supervisor</a:t>
            </a:r>
          </a:p>
          <a:p>
            <a:pPr marL="342900" indent="-342900">
              <a:lnSpc>
                <a:spcPct val="100000"/>
              </a:lnSpc>
              <a:buFont typeface="Arial" panose="020B0604020202020204" pitchFamily="34" charset="0"/>
              <a:buChar char="•"/>
            </a:pPr>
            <a:r>
              <a:rPr lang="en-GB" dirty="0">
                <a:latin typeface="+mn-lt"/>
              </a:rPr>
              <a:t>Supervisor submits the project on your behalf to our portal. </a:t>
            </a:r>
            <a:endParaRPr lang="en-GB" dirty="0">
              <a:solidFill>
                <a:srgbClr val="C10043"/>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sp>
        <p:nvSpPr>
          <p:cNvPr id="3" name="TextBox 2"/>
          <p:cNvSpPr txBox="1"/>
          <p:nvPr/>
        </p:nvSpPr>
        <p:spPr>
          <a:xfrm>
            <a:off x="9367070" y="4136994"/>
            <a:ext cx="1656084" cy="1446550"/>
          </a:xfrm>
          <a:prstGeom prst="rect">
            <a:avLst/>
          </a:prstGeom>
          <a:solidFill>
            <a:srgbClr val="C00000"/>
          </a:solidFill>
        </p:spPr>
        <p:txBody>
          <a:bodyPr wrap="square" rtlCol="0">
            <a:spAutoFit/>
          </a:bodyPr>
          <a:lstStyle/>
          <a:p>
            <a:pPr algn="ctr"/>
            <a:r>
              <a:rPr lang="en-GB" sz="2200" b="1" dirty="0">
                <a:solidFill>
                  <a:schemeClr val="bg1"/>
                </a:solidFill>
              </a:rPr>
              <a:t>Apply to 1 project maximum overall</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67493" y="1476658"/>
            <a:ext cx="2912926" cy="4098387"/>
          </a:xfrm>
          <a:prstGeom prst="rect">
            <a:avLst/>
          </a:prstGeom>
        </p:spPr>
      </p:pic>
      <p:sp>
        <p:nvSpPr>
          <p:cNvPr id="12" name="TextBox 11">
            <a:extLst>
              <a:ext uri="{FF2B5EF4-FFF2-40B4-BE49-F238E27FC236}">
                <a16:creationId xmlns:a16="http://schemas.microsoft.com/office/drawing/2014/main" id="{EB99658B-B350-4350-A8AC-8B7BED0440AD}"/>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8794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246223" cy="918754"/>
          </a:xfrm>
        </p:spPr>
        <p:txBody>
          <a:bodyPr>
            <a:noAutofit/>
          </a:bodyPr>
          <a:lstStyle/>
          <a:p>
            <a:r>
              <a:rPr lang="en-GB" sz="4000" b="1" dirty="0">
                <a:hlinkClick r:id="rId3"/>
              </a:rPr>
              <a:t>E5 DTP Widening Participation Scheme</a:t>
            </a:r>
            <a:br>
              <a:rPr lang="en-GB" sz="4000" dirty="0"/>
            </a:br>
            <a:endParaRPr lang="en-GB" sz="1600" dirty="0"/>
          </a:p>
        </p:txBody>
      </p:sp>
      <p:sp>
        <p:nvSpPr>
          <p:cNvPr id="3" name="TextBox 2"/>
          <p:cNvSpPr txBox="1"/>
          <p:nvPr/>
        </p:nvSpPr>
        <p:spPr>
          <a:xfrm>
            <a:off x="3671135" y="1500637"/>
            <a:ext cx="7794258" cy="286232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2000" dirty="0"/>
              <a:t>Applicants who would like to disclose information about belonging to one of our </a:t>
            </a:r>
            <a:r>
              <a:rPr lang="en-GB" sz="2000" dirty="0">
                <a:solidFill>
                  <a:srgbClr val="CC0504"/>
                </a:solidFill>
              </a:rPr>
              <a:t>under-represented groups</a:t>
            </a:r>
            <a:r>
              <a:rPr lang="en-GB" sz="2000" dirty="0"/>
              <a:t>: </a:t>
            </a:r>
            <a:r>
              <a:rPr lang="en-GB" sz="2000" i="1" dirty="0"/>
              <a:t>declared disability, ethnic minority background, first generation to attend university, caring responsibilities, received/qualified for additional financial aid during your studies or other</a:t>
            </a:r>
          </a:p>
          <a:p>
            <a:pPr marL="285750" indent="-285750">
              <a:buFont typeface="Arial" panose="020B0604020202020204" pitchFamily="34" charset="0"/>
              <a:buChar char="•"/>
            </a:pPr>
            <a:r>
              <a:rPr lang="en-GB" sz="2000" dirty="0">
                <a:solidFill>
                  <a:srgbClr val="CC0504"/>
                </a:solidFill>
              </a:rPr>
              <a:t>Widening Participation Form</a:t>
            </a:r>
          </a:p>
          <a:p>
            <a:pPr marL="285750" indent="-285750">
              <a:buFont typeface="Arial" panose="020B0604020202020204" pitchFamily="34" charset="0"/>
              <a:buChar char="•"/>
            </a:pPr>
            <a:r>
              <a:rPr lang="en-GB" sz="2000" dirty="0">
                <a:solidFill>
                  <a:srgbClr val="CC0504"/>
                </a:solidFill>
              </a:rPr>
              <a:t>Optional</a:t>
            </a:r>
          </a:p>
          <a:p>
            <a:pPr marL="285750" indent="-285750">
              <a:buFont typeface="Arial" panose="020B0604020202020204" pitchFamily="34" charset="0"/>
              <a:buChar char="•"/>
            </a:pPr>
            <a:r>
              <a:rPr lang="en-GB" sz="2000" dirty="0">
                <a:solidFill>
                  <a:srgbClr val="CC0504"/>
                </a:solidFill>
              </a:rPr>
              <a:t>Confidential</a:t>
            </a:r>
            <a:r>
              <a:rPr lang="en-GB" sz="2000" dirty="0"/>
              <a:t> (not seen by supervisors or selection panels) – Widening Participation Panel</a:t>
            </a:r>
          </a:p>
        </p:txBody>
      </p:sp>
      <p:sp>
        <p:nvSpPr>
          <p:cNvPr id="9" name="TextBox 8"/>
          <p:cNvSpPr txBox="1"/>
          <p:nvPr/>
        </p:nvSpPr>
        <p:spPr>
          <a:xfrm>
            <a:off x="3692994" y="4530257"/>
            <a:ext cx="7825154" cy="1200329"/>
          </a:xfrm>
          <a:prstGeom prst="rect">
            <a:avLst/>
          </a:prstGeom>
          <a:solidFill>
            <a:schemeClr val="bg1">
              <a:lumMod val="85000"/>
            </a:schemeClr>
          </a:solidFill>
        </p:spPr>
        <p:txBody>
          <a:bodyPr wrap="square" rtlCol="0">
            <a:spAutoFit/>
          </a:bodyPr>
          <a:lstStyle/>
          <a:p>
            <a:r>
              <a:rPr lang="en-GB" b="1" dirty="0"/>
              <a:t>Disclosing special circumstances to the supervisors/selection panel</a:t>
            </a:r>
            <a:br>
              <a:rPr lang="en-GB" dirty="0"/>
            </a:br>
            <a:r>
              <a:rPr lang="en-GB" dirty="0"/>
              <a:t>if you wish to disclose information to the supervisors/selection panels in order for them to take it into consideration when assessing your application, please do so via the application form instead.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36142" y="1500637"/>
            <a:ext cx="2656114" cy="4247646"/>
          </a:xfrm>
          <a:prstGeom prst="rect">
            <a:avLst/>
          </a:prstGeom>
        </p:spPr>
      </p:pic>
      <p:sp>
        <p:nvSpPr>
          <p:cNvPr id="8" name="TextBox 7">
            <a:extLst>
              <a:ext uri="{FF2B5EF4-FFF2-40B4-BE49-F238E27FC236}">
                <a16:creationId xmlns:a16="http://schemas.microsoft.com/office/drawing/2014/main" id="{A8BDBA43-BDF9-4ACB-8356-311CFB8EE425}"/>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40061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75883" y="517358"/>
            <a:ext cx="10246223" cy="918754"/>
          </a:xfrm>
        </p:spPr>
        <p:txBody>
          <a:bodyPr>
            <a:normAutofit/>
          </a:bodyPr>
          <a:lstStyle/>
          <a:p>
            <a:r>
              <a:rPr lang="en-GB" sz="4000" b="1" dirty="0">
                <a:hlinkClick r:id="rId3"/>
              </a:rPr>
              <a:t>E5 DTP Application Material</a:t>
            </a:r>
            <a:br>
              <a:rPr lang="en-GB" sz="4000" dirty="0"/>
            </a:br>
            <a:endParaRPr lang="en-GB" sz="1600" dirty="0"/>
          </a:p>
        </p:txBody>
      </p:sp>
      <p:graphicFrame>
        <p:nvGraphicFramePr>
          <p:cNvPr id="4" name="Diagram 3"/>
          <p:cNvGraphicFramePr/>
          <p:nvPr>
            <p:extLst>
              <p:ext uri="{D42A27DB-BD31-4B8C-83A1-F6EECF244321}">
                <p14:modId xmlns:p14="http://schemas.microsoft.com/office/powerpoint/2010/main" val="1147972679"/>
              </p:ext>
            </p:extLst>
          </p:nvPr>
        </p:nvGraphicFramePr>
        <p:xfrm>
          <a:off x="1043046" y="1642109"/>
          <a:ext cx="10251830" cy="4178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sp>
        <p:nvSpPr>
          <p:cNvPr id="6" name="TextBox 5">
            <a:extLst>
              <a:ext uri="{FF2B5EF4-FFF2-40B4-BE49-F238E27FC236}">
                <a16:creationId xmlns:a16="http://schemas.microsoft.com/office/drawing/2014/main" id="{C8F36944-7597-4C0A-A9B2-7BD83A87F3C4}"/>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19043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637D-9993-4ECF-82DA-0236E99924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2611" y="3989294"/>
            <a:ext cx="3496236" cy="1101179"/>
          </a:xfrm>
          <a:prstGeom prst="rect">
            <a:avLst/>
          </a:prstGeom>
        </p:spPr>
      </p:pic>
      <p:pic>
        <p:nvPicPr>
          <p:cNvPr id="9" name="Picture 8">
            <a:extLst>
              <a:ext uri="{FF2B5EF4-FFF2-40B4-BE49-F238E27FC236}">
                <a16:creationId xmlns:a16="http://schemas.microsoft.com/office/drawing/2014/main" id="{9F98012E-EE09-4F72-9CE9-667E857C4C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6845" y="2524987"/>
            <a:ext cx="5287768" cy="825752"/>
          </a:xfrm>
          <a:prstGeom prst="rect">
            <a:avLst/>
          </a:prstGeom>
        </p:spPr>
      </p:pic>
      <p:sp>
        <p:nvSpPr>
          <p:cNvPr id="2" name="Title 1"/>
          <p:cNvSpPr>
            <a:spLocks noGrp="1"/>
          </p:cNvSpPr>
          <p:nvPr>
            <p:ph type="title"/>
          </p:nvPr>
        </p:nvSpPr>
        <p:spPr/>
        <p:txBody>
          <a:bodyPr/>
          <a:lstStyle/>
          <a:p>
            <a:r>
              <a:rPr lang="en-GB" dirty="0"/>
              <a:t>Audio check</a:t>
            </a:r>
          </a:p>
        </p:txBody>
      </p:sp>
      <p:sp>
        <p:nvSpPr>
          <p:cNvPr id="3" name="Content Placeholder 2"/>
          <p:cNvSpPr>
            <a:spLocks noGrp="1"/>
          </p:cNvSpPr>
          <p:nvPr>
            <p:ph idx="1"/>
          </p:nvPr>
        </p:nvSpPr>
        <p:spPr>
          <a:xfrm>
            <a:off x="835221" y="1409890"/>
            <a:ext cx="10515600" cy="1601065"/>
          </a:xfrm>
        </p:spPr>
        <p:txBody>
          <a:bodyPr>
            <a:normAutofit/>
          </a:bodyPr>
          <a:lstStyle/>
          <a:p>
            <a:r>
              <a:rPr lang="en-GB" dirty="0"/>
              <a:t>Can you hear the presenter talking?</a:t>
            </a:r>
          </a:p>
          <a:p>
            <a:r>
              <a:rPr lang="en-GB" dirty="0"/>
              <a:t>Please type </a:t>
            </a:r>
            <a:r>
              <a:rPr lang="en-GB" b="1" u="sng" dirty="0"/>
              <a:t>yes</a:t>
            </a:r>
            <a:r>
              <a:rPr lang="en-GB" dirty="0"/>
              <a:t> or </a:t>
            </a:r>
            <a:r>
              <a:rPr lang="en-GB" b="1" u="sng" dirty="0"/>
              <a:t>no</a:t>
            </a:r>
            <a:r>
              <a:rPr lang="en-GB" dirty="0"/>
              <a:t> in the “Text chat area”</a:t>
            </a:r>
          </a:p>
        </p:txBody>
      </p:sp>
      <p:sp>
        <p:nvSpPr>
          <p:cNvPr id="4" name="Content Placeholder 2"/>
          <p:cNvSpPr txBox="1">
            <a:spLocks/>
          </p:cNvSpPr>
          <p:nvPr/>
        </p:nvSpPr>
        <p:spPr>
          <a:xfrm>
            <a:off x="6767135" y="2854603"/>
            <a:ext cx="4987636" cy="27247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you can’t hear</a:t>
            </a:r>
          </a:p>
          <a:p>
            <a:pPr lvl="1">
              <a:lnSpc>
                <a:spcPct val="120000"/>
              </a:lnSpc>
            </a:pPr>
            <a:r>
              <a:rPr lang="en-GB" dirty="0"/>
              <a:t>Check the Audio settings in Teams</a:t>
            </a:r>
          </a:p>
          <a:p>
            <a:pPr lvl="1">
              <a:lnSpc>
                <a:spcPct val="120000"/>
              </a:lnSpc>
            </a:pPr>
            <a:r>
              <a:rPr lang="en-GB" dirty="0"/>
              <a:t>Try signing out and signing back into the session</a:t>
            </a:r>
          </a:p>
          <a:p>
            <a:pPr lvl="1">
              <a:lnSpc>
                <a:spcPct val="120000"/>
              </a:lnSpc>
            </a:pPr>
            <a:r>
              <a:rPr lang="en-GB" dirty="0"/>
              <a:t>Type into the chat box and a moderator will try to assist you</a:t>
            </a:r>
          </a:p>
        </p:txBody>
      </p:sp>
      <p:sp>
        <p:nvSpPr>
          <p:cNvPr id="6" name="Rectangle 2"/>
          <p:cNvSpPr/>
          <p:nvPr/>
        </p:nvSpPr>
        <p:spPr>
          <a:xfrm>
            <a:off x="1802610" y="3999236"/>
            <a:ext cx="3496235" cy="1109167"/>
          </a:xfrm>
          <a:prstGeom prst="rect">
            <a:avLst/>
          </a:prstGeom>
          <a:ln w="38100">
            <a:solidFill>
              <a:srgbClr val="FF0000"/>
            </a:solidFill>
            <a:prstDash val="sysDot"/>
            <a:miter lim="400000"/>
          </a:ln>
        </p:spPr>
        <p:txBody>
          <a:bodyPr lIns="45718" tIns="45718" rIns="45718" bIns="45718" anchor="ctr"/>
          <a:lstStyle/>
          <a:p>
            <a:pPr algn="ctr">
              <a:defRPr sz="2400">
                <a:solidFill>
                  <a:srgbClr val="FF0000"/>
                </a:solidFill>
                <a:latin typeface="+mn-lt"/>
                <a:ea typeface="+mn-ea"/>
                <a:cs typeface="+mn-cs"/>
                <a:sym typeface="Calibri"/>
              </a:defRPr>
            </a:pPr>
            <a:endParaRPr/>
          </a:p>
        </p:txBody>
      </p:sp>
      <p:sp>
        <p:nvSpPr>
          <p:cNvPr id="7" name="Rectangle 3"/>
          <p:cNvSpPr/>
          <p:nvPr/>
        </p:nvSpPr>
        <p:spPr>
          <a:xfrm>
            <a:off x="944337" y="2524988"/>
            <a:ext cx="741027" cy="825752"/>
          </a:xfrm>
          <a:prstGeom prst="rect">
            <a:avLst/>
          </a:prstGeom>
          <a:ln w="38100">
            <a:solidFill>
              <a:srgbClr val="FF0000"/>
            </a:solidFill>
            <a:prstDash val="sysDot"/>
            <a:miter lim="400000"/>
          </a:ln>
        </p:spPr>
        <p:txBody>
          <a:bodyPr lIns="45718" tIns="45718" rIns="45718" bIns="45718" anchor="ctr"/>
          <a:lstStyle/>
          <a:p>
            <a:pPr algn="ctr">
              <a:defRPr sz="2400">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219742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9" y="457200"/>
            <a:ext cx="5779288" cy="918754"/>
          </a:xfrm>
        </p:spPr>
        <p:txBody>
          <a:bodyPr>
            <a:normAutofit/>
          </a:bodyPr>
          <a:lstStyle/>
          <a:p>
            <a:r>
              <a:rPr lang="en-GB" sz="4000" b="1" dirty="0">
                <a:hlinkClick r:id="rId2"/>
              </a:rPr>
              <a:t>E5 DTP Application Process</a:t>
            </a:r>
            <a:br>
              <a:rPr lang="en-GB" sz="4000" b="1" dirty="0"/>
            </a:br>
            <a:endParaRPr lang="en-GB" sz="1600" dirty="0"/>
          </a:p>
        </p:txBody>
      </p:sp>
      <p:sp>
        <p:nvSpPr>
          <p:cNvPr id="8" name="TextBox 7"/>
          <p:cNvSpPr txBox="1"/>
          <p:nvPr/>
        </p:nvSpPr>
        <p:spPr>
          <a:xfrm>
            <a:off x="9295817" y="1503937"/>
            <a:ext cx="2318006" cy="1261884"/>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900" b="1" dirty="0">
                <a:solidFill>
                  <a:schemeClr val="bg1"/>
                </a:solidFill>
              </a:rPr>
              <a:t>Follow our application step-by-step guidance on our website.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30"/>
          <a:stretch/>
        </p:blipFill>
        <p:spPr>
          <a:xfrm>
            <a:off x="9295817" y="2838450"/>
            <a:ext cx="2318006" cy="2960616"/>
          </a:xfrm>
          <a:prstGeom prst="rect">
            <a:avLst/>
          </a:prstGeom>
        </p:spPr>
      </p:pic>
      <p:graphicFrame>
        <p:nvGraphicFramePr>
          <p:cNvPr id="9" name="Diagram 8">
            <a:extLst>
              <a:ext uri="{FF2B5EF4-FFF2-40B4-BE49-F238E27FC236}">
                <a16:creationId xmlns:a16="http://schemas.microsoft.com/office/drawing/2014/main" id="{6913C07D-6192-4B5A-90B0-6D61719F6BCA}"/>
              </a:ext>
            </a:extLst>
          </p:cNvPr>
          <p:cNvGraphicFramePr/>
          <p:nvPr>
            <p:extLst>
              <p:ext uri="{D42A27DB-BD31-4B8C-83A1-F6EECF244321}">
                <p14:modId xmlns:p14="http://schemas.microsoft.com/office/powerpoint/2010/main" val="3971798099"/>
              </p:ext>
            </p:extLst>
          </p:nvPr>
        </p:nvGraphicFramePr>
        <p:xfrm>
          <a:off x="839788" y="1503937"/>
          <a:ext cx="8251961" cy="4182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254004C-DA0F-4288-BD27-3EB98AD3DA70}"/>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40966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6180443" cy="651879"/>
          </a:xfrm>
        </p:spPr>
        <p:txBody>
          <a:bodyPr>
            <a:normAutofit fontScale="90000"/>
          </a:bodyPr>
          <a:lstStyle/>
          <a:p>
            <a:r>
              <a:rPr lang="en-GB" sz="4000" b="1" dirty="0"/>
              <a:t>E5 DTP Online Applicant Portal</a:t>
            </a:r>
            <a:endParaRPr lang="en-GB"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sp>
        <p:nvSpPr>
          <p:cNvPr id="4" name="TextBox 3">
            <a:extLst>
              <a:ext uri="{FF2B5EF4-FFF2-40B4-BE49-F238E27FC236}">
                <a16:creationId xmlns:a16="http://schemas.microsoft.com/office/drawing/2014/main" id="{435546CA-3E73-4646-B417-757DF26AF836}"/>
              </a:ext>
            </a:extLst>
          </p:cNvPr>
          <p:cNvSpPr txBox="1"/>
          <p:nvPr/>
        </p:nvSpPr>
        <p:spPr>
          <a:xfrm>
            <a:off x="925407" y="1770494"/>
            <a:ext cx="7046741" cy="230832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Creating your Applicant Portal:</a:t>
            </a:r>
          </a:p>
          <a:p>
            <a:pPr marL="342900" indent="-342900">
              <a:buFont typeface="+mj-lt"/>
              <a:buAutoNum type="arabicPeriod"/>
            </a:pPr>
            <a:r>
              <a:rPr lang="en-GB" dirty="0">
                <a:solidFill>
                  <a:schemeClr val="tx1"/>
                </a:solidFill>
              </a:rPr>
              <a:t>Click on </a:t>
            </a:r>
            <a:r>
              <a:rPr lang="en-GB" dirty="0">
                <a:solidFill>
                  <a:srgbClr val="C00000"/>
                </a:solidFill>
              </a:rPr>
              <a:t>“Apply for this project” </a:t>
            </a:r>
            <a:r>
              <a:rPr lang="en-GB" dirty="0"/>
              <a:t>at the bottom of the project proposal</a:t>
            </a:r>
          </a:p>
          <a:p>
            <a:pPr marL="342900" indent="-342900">
              <a:buFont typeface="+mj-lt"/>
              <a:buAutoNum type="arabicPeriod"/>
            </a:pPr>
            <a:r>
              <a:rPr lang="en-GB" dirty="0">
                <a:solidFill>
                  <a:srgbClr val="C00000"/>
                </a:solidFill>
              </a:rPr>
              <a:t>Register</a:t>
            </a:r>
            <a:r>
              <a:rPr lang="en-GB" dirty="0"/>
              <a:t> with your name and email (or log in with Ease if UoE)</a:t>
            </a:r>
          </a:p>
          <a:p>
            <a:pPr marL="342900" indent="-342900">
              <a:buFont typeface="+mj-lt"/>
              <a:buAutoNum type="arabicPeriod"/>
            </a:pPr>
            <a:r>
              <a:rPr lang="en-GB" dirty="0"/>
              <a:t>Check your email inbox for a </a:t>
            </a:r>
            <a:r>
              <a:rPr lang="en-GB" dirty="0">
                <a:solidFill>
                  <a:srgbClr val="C00000"/>
                </a:solidFill>
              </a:rPr>
              <a:t>link to your portal</a:t>
            </a:r>
          </a:p>
          <a:p>
            <a:pPr marL="342900" indent="-342900">
              <a:buFont typeface="+mj-lt"/>
              <a:buAutoNum type="arabicPeriod"/>
            </a:pPr>
            <a:r>
              <a:rPr lang="en-GB" dirty="0">
                <a:solidFill>
                  <a:srgbClr val="C00000"/>
                </a:solidFill>
              </a:rPr>
              <a:t>Upload your documents </a:t>
            </a:r>
            <a:r>
              <a:rPr lang="en-GB" dirty="0"/>
              <a:t>when ready and by the deadline</a:t>
            </a:r>
          </a:p>
          <a:p>
            <a:pPr marL="342900" indent="-342900">
              <a:buFont typeface="+mj-lt"/>
              <a:buAutoNum type="arabicPeriod"/>
            </a:pPr>
            <a:r>
              <a:rPr lang="en-GB" dirty="0">
                <a:solidFill>
                  <a:srgbClr val="C00000"/>
                </a:solidFill>
              </a:rPr>
              <a:t>Input your referees’ information </a:t>
            </a:r>
            <a:r>
              <a:rPr lang="en-GB" dirty="0"/>
              <a:t>– They will be emailed automatically with a link to submit their reference form.</a:t>
            </a:r>
          </a:p>
          <a:p>
            <a:pPr marL="342900" indent="-342900">
              <a:buFont typeface="+mj-lt"/>
              <a:buAutoNum type="arabicPeriod"/>
            </a:pPr>
            <a:r>
              <a:rPr lang="en-GB" dirty="0"/>
              <a:t>There is no “submit” button, what you upload is what we see. </a:t>
            </a:r>
          </a:p>
        </p:txBody>
      </p:sp>
      <p:sp>
        <p:nvSpPr>
          <p:cNvPr id="9" name="TextBox 8">
            <a:extLst>
              <a:ext uri="{FF2B5EF4-FFF2-40B4-BE49-F238E27FC236}">
                <a16:creationId xmlns:a16="http://schemas.microsoft.com/office/drawing/2014/main" id="{E65389EB-049E-428B-984A-56B6E0BC46B6}"/>
              </a:ext>
            </a:extLst>
          </p:cNvPr>
          <p:cNvSpPr txBox="1"/>
          <p:nvPr/>
        </p:nvSpPr>
        <p:spPr>
          <a:xfrm>
            <a:off x="777238" y="1068755"/>
            <a:ext cx="7358061" cy="646331"/>
          </a:xfrm>
          <a:prstGeom prst="rect">
            <a:avLst/>
          </a:prstGeom>
          <a:noFill/>
          <a:ln>
            <a:solidFill>
              <a:schemeClr val="bg1"/>
            </a:solidFill>
          </a:ln>
        </p:spPr>
        <p:style>
          <a:lnRef idx="0">
            <a:scrgbClr r="0" g="0" b="0"/>
          </a:lnRef>
          <a:fillRef idx="0">
            <a:scrgbClr r="0" g="0" b="0"/>
          </a:fillRef>
          <a:effectRef idx="0">
            <a:scrgbClr r="0" g="0" b="0"/>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lgn="ctr"/>
            <a:r>
              <a:rPr lang="en-GB" b="1" dirty="0">
                <a:ln/>
                <a:solidFill>
                  <a:srgbClr val="C00000"/>
                </a:solidFill>
              </a:rPr>
              <a:t>The submission of your application material, including references, is via an online Applicant Portal.</a:t>
            </a:r>
          </a:p>
        </p:txBody>
      </p:sp>
      <p:sp>
        <p:nvSpPr>
          <p:cNvPr id="11" name="TextBox 10">
            <a:extLst>
              <a:ext uri="{FF2B5EF4-FFF2-40B4-BE49-F238E27FC236}">
                <a16:creationId xmlns:a16="http://schemas.microsoft.com/office/drawing/2014/main" id="{81C90FA3-5E48-4FCF-893C-9C6B1C881D99}"/>
              </a:ext>
            </a:extLst>
          </p:cNvPr>
          <p:cNvSpPr txBox="1"/>
          <p:nvPr/>
        </p:nvSpPr>
        <p:spPr>
          <a:xfrm>
            <a:off x="926844" y="4185033"/>
            <a:ext cx="5169156" cy="1754326"/>
          </a:xfrm>
          <a:prstGeom prst="rect">
            <a:avLst/>
          </a:prstGeom>
          <a:solidFill>
            <a:schemeClr val="accent4">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dirty="0"/>
              <a:t>Use your Applicant portal (same link) to:</a:t>
            </a:r>
          </a:p>
          <a:p>
            <a:pPr marL="285750" indent="-285750">
              <a:buFont typeface="Wingdings" panose="05000000000000000000" pitchFamily="2" charset="2"/>
              <a:buChar char="Ø"/>
            </a:pPr>
            <a:r>
              <a:rPr lang="en-GB" dirty="0"/>
              <a:t>Check that your references have been submitted.</a:t>
            </a:r>
          </a:p>
          <a:p>
            <a:pPr marL="285750" indent="-285750">
              <a:buFont typeface="Wingdings" panose="05000000000000000000" pitchFamily="2" charset="2"/>
              <a:buChar char="Ø"/>
            </a:pPr>
            <a:r>
              <a:rPr lang="en-GB" dirty="0"/>
              <a:t>Replace any document already submitted (if necessary). </a:t>
            </a:r>
          </a:p>
          <a:p>
            <a:pPr marL="285750" indent="-285750">
              <a:buFont typeface="Wingdings" panose="05000000000000000000" pitchFamily="2" charset="2"/>
              <a:buChar char="Ø"/>
            </a:pPr>
            <a:r>
              <a:rPr lang="en-GB" dirty="0"/>
              <a:t>Change your referees information (if necessary).</a:t>
            </a:r>
          </a:p>
          <a:p>
            <a:pPr marL="285750" indent="-285750">
              <a:buFont typeface="Wingdings" panose="05000000000000000000" pitchFamily="2" charset="2"/>
              <a:buChar char="Ø"/>
            </a:pPr>
            <a:r>
              <a:rPr lang="en-GB" dirty="0"/>
              <a:t>Check any messages from the admission team</a:t>
            </a:r>
          </a:p>
        </p:txBody>
      </p:sp>
      <p:pic>
        <p:nvPicPr>
          <p:cNvPr id="15" name="Picture 14">
            <a:extLst>
              <a:ext uri="{FF2B5EF4-FFF2-40B4-BE49-F238E27FC236}">
                <a16:creationId xmlns:a16="http://schemas.microsoft.com/office/drawing/2014/main" id="{C1BA0CC8-1731-487B-AB62-866713DD2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43806" y="1383399"/>
            <a:ext cx="3438551" cy="4785612"/>
          </a:xfrm>
          <a:prstGeom prst="rect">
            <a:avLst/>
          </a:prstGeom>
        </p:spPr>
      </p:pic>
      <p:sp>
        <p:nvSpPr>
          <p:cNvPr id="8" name="TextBox 7">
            <a:extLst>
              <a:ext uri="{FF2B5EF4-FFF2-40B4-BE49-F238E27FC236}">
                <a16:creationId xmlns:a16="http://schemas.microsoft.com/office/drawing/2014/main" id="{56D95EB2-8DC0-499C-9A4D-FE60D847B6B6}"/>
              </a:ext>
            </a:extLst>
          </p:cNvPr>
          <p:cNvSpPr txBox="1"/>
          <p:nvPr/>
        </p:nvSpPr>
        <p:spPr>
          <a:xfrm>
            <a:off x="6290057" y="4189633"/>
            <a:ext cx="1682091" cy="174972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100" dirty="0">
                <a:solidFill>
                  <a:schemeClr val="bg1"/>
                </a:solidFill>
              </a:rPr>
              <a:t>Applicant Portal Workflow available online</a:t>
            </a:r>
          </a:p>
        </p:txBody>
      </p:sp>
      <p:sp>
        <p:nvSpPr>
          <p:cNvPr id="10" name="TextBox 9">
            <a:extLst>
              <a:ext uri="{FF2B5EF4-FFF2-40B4-BE49-F238E27FC236}">
                <a16:creationId xmlns:a16="http://schemas.microsoft.com/office/drawing/2014/main" id="{651DBB85-D954-4252-BF56-BFD5311C443A}"/>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459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542315" cy="918754"/>
          </a:xfrm>
        </p:spPr>
        <p:txBody>
          <a:bodyPr>
            <a:normAutofit/>
          </a:bodyPr>
          <a:lstStyle/>
          <a:p>
            <a:r>
              <a:rPr lang="en-GB" sz="4000" b="1" dirty="0"/>
              <a:t>E5 DTP Assessment Process</a:t>
            </a:r>
            <a:endParaRPr lang="en-GB" sz="1800" b="1" dirty="0"/>
          </a:p>
        </p:txBody>
      </p:sp>
      <p:graphicFrame>
        <p:nvGraphicFramePr>
          <p:cNvPr id="7" name="Diagram 6"/>
          <p:cNvGraphicFramePr/>
          <p:nvPr>
            <p:extLst>
              <p:ext uri="{D42A27DB-BD31-4B8C-83A1-F6EECF244321}">
                <p14:modId xmlns:p14="http://schemas.microsoft.com/office/powerpoint/2010/main" val="2255781896"/>
              </p:ext>
            </p:extLst>
          </p:nvPr>
        </p:nvGraphicFramePr>
        <p:xfrm>
          <a:off x="2546565" y="1402066"/>
          <a:ext cx="9141097" cy="42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2673259" y="2225032"/>
            <a:ext cx="1315264" cy="409303"/>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SCREENING</a:t>
            </a:r>
          </a:p>
        </p:txBody>
      </p:sp>
      <p:sp>
        <p:nvSpPr>
          <p:cNvPr id="12" name="Rounded Rectangle 11"/>
          <p:cNvSpPr/>
          <p:nvPr/>
        </p:nvSpPr>
        <p:spPr>
          <a:xfrm>
            <a:off x="4551250" y="1776548"/>
            <a:ext cx="3042342" cy="387528"/>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APPLICATIONS EVALUATION</a:t>
            </a:r>
          </a:p>
        </p:txBody>
      </p:sp>
      <p:sp>
        <p:nvSpPr>
          <p:cNvPr id="13" name="Rounded Rectangle 12"/>
          <p:cNvSpPr/>
          <p:nvPr/>
        </p:nvSpPr>
        <p:spPr>
          <a:xfrm>
            <a:off x="8031551" y="2194558"/>
            <a:ext cx="1362735" cy="409303"/>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INTERVIEWS</a:t>
            </a:r>
          </a:p>
        </p:txBody>
      </p:sp>
      <p:sp>
        <p:nvSpPr>
          <p:cNvPr id="14" name="Rounded Rectangle 13"/>
          <p:cNvSpPr/>
          <p:nvPr/>
        </p:nvSpPr>
        <p:spPr>
          <a:xfrm>
            <a:off x="10019368" y="2225032"/>
            <a:ext cx="1362735" cy="409303"/>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OFFERS</a:t>
            </a:r>
          </a:p>
        </p:txBody>
      </p:sp>
      <p:sp>
        <p:nvSpPr>
          <p:cNvPr id="15" name="Rounded Rectangle 14"/>
          <p:cNvSpPr/>
          <p:nvPr/>
        </p:nvSpPr>
        <p:spPr>
          <a:xfrm>
            <a:off x="4551249" y="2194558"/>
            <a:ext cx="1159992" cy="409303"/>
          </a:xfrm>
          <a:prstGeom prst="roundRect">
            <a:avLst/>
          </a:prstGeom>
          <a:solidFill>
            <a:schemeClr val="tx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Supervisors selection</a:t>
            </a:r>
          </a:p>
        </p:txBody>
      </p:sp>
      <p:sp>
        <p:nvSpPr>
          <p:cNvPr id="16" name="Rounded Rectangle 15"/>
          <p:cNvSpPr/>
          <p:nvPr/>
        </p:nvSpPr>
        <p:spPr>
          <a:xfrm>
            <a:off x="6213004" y="2194558"/>
            <a:ext cx="1380587" cy="409303"/>
          </a:xfrm>
          <a:prstGeom prst="roundRect">
            <a:avLst/>
          </a:prstGeom>
          <a:solidFill>
            <a:schemeClr val="tx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E5 Shortlisting panels</a:t>
            </a: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47114" y="1396226"/>
            <a:ext cx="1513281" cy="4156163"/>
          </a:xfrm>
          <a:prstGeom prst="rect">
            <a:avLst/>
          </a:prstGeom>
        </p:spPr>
      </p:pic>
      <p:sp>
        <p:nvSpPr>
          <p:cNvPr id="4" name="Rounded Rectangle 3"/>
          <p:cNvSpPr/>
          <p:nvPr/>
        </p:nvSpPr>
        <p:spPr>
          <a:xfrm>
            <a:off x="5669279" y="4702625"/>
            <a:ext cx="4350089" cy="496389"/>
          </a:xfrm>
          <a:prstGeom prst="roundRect">
            <a:avLst/>
          </a:prstGeom>
          <a:solidFill>
            <a:srgbClr val="FFE389"/>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600" dirty="0">
                <a:solidFill>
                  <a:schemeClr val="tx1"/>
                </a:solidFill>
              </a:rPr>
              <a:t>E5 Widening Participation Panel</a:t>
            </a:r>
          </a:p>
          <a:p>
            <a:pPr algn="ctr"/>
            <a:r>
              <a:rPr lang="en-GB" sz="1200" dirty="0">
                <a:solidFill>
                  <a:schemeClr val="tx1"/>
                </a:solidFill>
              </a:rPr>
              <a:t>May recommend additional applications for consideration</a:t>
            </a:r>
          </a:p>
        </p:txBody>
      </p:sp>
      <p:sp>
        <p:nvSpPr>
          <p:cNvPr id="18" name="Up Arrow 17"/>
          <p:cNvSpPr/>
          <p:nvPr/>
        </p:nvSpPr>
        <p:spPr>
          <a:xfrm>
            <a:off x="9535345" y="4380412"/>
            <a:ext cx="270658" cy="400594"/>
          </a:xfrm>
          <a:prstGeom prst="up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9" name="Up Arrow 18"/>
          <p:cNvSpPr/>
          <p:nvPr/>
        </p:nvSpPr>
        <p:spPr>
          <a:xfrm>
            <a:off x="7649987" y="4371703"/>
            <a:ext cx="270658" cy="400594"/>
          </a:xfrm>
          <a:prstGeom prst="up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0" name="Up Arrow 19"/>
          <p:cNvSpPr/>
          <p:nvPr/>
        </p:nvSpPr>
        <p:spPr>
          <a:xfrm>
            <a:off x="5862403" y="4371703"/>
            <a:ext cx="270658" cy="400594"/>
          </a:xfrm>
          <a:prstGeom prst="upArrow">
            <a:avLst/>
          </a:prstGeom>
          <a:solidFill>
            <a:srgbClr val="00B0F0"/>
          </a:solidFill>
          <a:ln>
            <a:solidFill>
              <a:srgbClr val="00B0F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1" name="Rounded Rectangle 20"/>
          <p:cNvSpPr/>
          <p:nvPr/>
        </p:nvSpPr>
        <p:spPr>
          <a:xfrm>
            <a:off x="2593806" y="4672146"/>
            <a:ext cx="1481289" cy="75329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dirty="0"/>
              <a:t>International applicants must be pre-nominated by the lead supervisor</a:t>
            </a:r>
            <a:endParaRPr lang="en-GB" sz="900" dirty="0"/>
          </a:p>
        </p:txBody>
      </p:sp>
      <p:sp>
        <p:nvSpPr>
          <p:cNvPr id="22" name="Up Arrow 21"/>
          <p:cNvSpPr/>
          <p:nvPr/>
        </p:nvSpPr>
        <p:spPr>
          <a:xfrm>
            <a:off x="3186012" y="4406539"/>
            <a:ext cx="289758" cy="265607"/>
          </a:xfrm>
          <a:prstGeom prst="up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p:cNvSpPr txBox="1"/>
          <p:nvPr/>
        </p:nvSpPr>
        <p:spPr>
          <a:xfrm>
            <a:off x="8042467" y="5244612"/>
            <a:ext cx="3692435" cy="307777"/>
          </a:xfrm>
          <a:prstGeom prst="rect">
            <a:avLst/>
          </a:prstGeom>
          <a:noFill/>
        </p:spPr>
        <p:txBody>
          <a:bodyPr wrap="square" rtlCol="0">
            <a:spAutoFit/>
          </a:bodyPr>
          <a:lstStyle/>
          <a:p>
            <a:r>
              <a:rPr lang="en-GB" sz="1400" dirty="0"/>
              <a:t>* </a:t>
            </a:r>
            <a:r>
              <a:rPr lang="en-GB" sz="1050" dirty="0"/>
              <a:t>Proportionally to the NERC cap for international students </a:t>
            </a:r>
          </a:p>
        </p:txBody>
      </p:sp>
      <p:sp>
        <p:nvSpPr>
          <p:cNvPr id="23" name="TextBox 22">
            <a:extLst>
              <a:ext uri="{FF2B5EF4-FFF2-40B4-BE49-F238E27FC236}">
                <a16:creationId xmlns:a16="http://schemas.microsoft.com/office/drawing/2014/main" id="{26129AB2-BAB1-4943-AAA6-62C20E136B75}"/>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pic>
        <p:nvPicPr>
          <p:cNvPr id="24" name="Picture 23">
            <a:extLst>
              <a:ext uri="{FF2B5EF4-FFF2-40B4-BE49-F238E27FC236}">
                <a16:creationId xmlns:a16="http://schemas.microsoft.com/office/drawing/2014/main" id="{D62E2395-3306-4724-AB27-96D3F9C525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spTree>
    <p:extLst>
      <p:ext uri="{BB962C8B-B14F-4D97-AF65-F5344CB8AC3E}">
        <p14:creationId xmlns:p14="http://schemas.microsoft.com/office/powerpoint/2010/main" val="10741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542315" cy="918754"/>
          </a:xfrm>
        </p:spPr>
        <p:txBody>
          <a:bodyPr>
            <a:normAutofit/>
          </a:bodyPr>
          <a:lstStyle/>
          <a:p>
            <a:r>
              <a:rPr lang="en-GB" sz="4000" b="1" dirty="0"/>
              <a:t>E5 DTP Recruitment Timeline 2024/25</a:t>
            </a:r>
            <a:endParaRPr lang="en-GB" sz="1800" b="1" dirty="0"/>
          </a:p>
        </p:txBody>
      </p:sp>
      <p:graphicFrame>
        <p:nvGraphicFramePr>
          <p:cNvPr id="3" name="Table 2"/>
          <p:cNvGraphicFramePr>
            <a:graphicFrameLocks noGrp="1"/>
          </p:cNvGraphicFramePr>
          <p:nvPr>
            <p:extLst>
              <p:ext uri="{D42A27DB-BD31-4B8C-83A1-F6EECF244321}">
                <p14:modId xmlns:p14="http://schemas.microsoft.com/office/powerpoint/2010/main" val="3980662285"/>
              </p:ext>
            </p:extLst>
          </p:nvPr>
        </p:nvGraphicFramePr>
        <p:xfrm>
          <a:off x="839788" y="1715678"/>
          <a:ext cx="7625482" cy="3883793"/>
        </p:xfrm>
        <a:graphic>
          <a:graphicData uri="http://schemas.openxmlformats.org/drawingml/2006/table">
            <a:tbl>
              <a:tblPr bandRow="1">
                <a:tableStyleId>{3B4B98B0-60AC-42C2-AFA5-B58CD77FA1E5}</a:tableStyleId>
              </a:tblPr>
              <a:tblGrid>
                <a:gridCol w="4250686">
                  <a:extLst>
                    <a:ext uri="{9D8B030D-6E8A-4147-A177-3AD203B41FA5}">
                      <a16:colId xmlns:a16="http://schemas.microsoft.com/office/drawing/2014/main" val="1397531475"/>
                    </a:ext>
                  </a:extLst>
                </a:gridCol>
                <a:gridCol w="3374796">
                  <a:extLst>
                    <a:ext uri="{9D8B030D-6E8A-4147-A177-3AD203B41FA5}">
                      <a16:colId xmlns:a16="http://schemas.microsoft.com/office/drawing/2014/main" val="3230157768"/>
                    </a:ext>
                  </a:extLst>
                </a:gridCol>
              </a:tblGrid>
              <a:tr h="461022">
                <a:tc>
                  <a:txBody>
                    <a:bodyPr/>
                    <a:lstStyle/>
                    <a:p>
                      <a:pPr algn="r"/>
                      <a:r>
                        <a:rPr lang="en-GB" dirty="0"/>
                        <a:t>Student-led Projects</a:t>
                      </a:r>
                      <a:r>
                        <a:rPr lang="en-GB" baseline="0" dirty="0"/>
                        <a:t> Submission Deadline</a:t>
                      </a:r>
                      <a:endParaRPr lang="en-GB" dirty="0"/>
                    </a:p>
                  </a:txBody>
                  <a:tcPr anchor="ctr"/>
                </a:tc>
                <a:tc>
                  <a:txBody>
                    <a:bodyPr/>
                    <a:lstStyle/>
                    <a:p>
                      <a:pPr algn="r"/>
                      <a:r>
                        <a:rPr lang="en-GB" b="1" dirty="0"/>
                        <a:t>Initial contact latest – </a:t>
                      </a:r>
                    </a:p>
                    <a:p>
                      <a:pPr algn="r"/>
                      <a:r>
                        <a:rPr lang="en-GB" b="1" dirty="0"/>
                        <a:t>16</a:t>
                      </a:r>
                      <a:r>
                        <a:rPr lang="en-GB" b="1" baseline="30000" dirty="0"/>
                        <a:t>th</a:t>
                      </a:r>
                      <a:r>
                        <a:rPr lang="en-GB" b="1" dirty="0"/>
                        <a:t> December 2024</a:t>
                      </a:r>
                    </a:p>
                  </a:txBody>
                  <a:tcPr anchor="ctr"/>
                </a:tc>
                <a:extLst>
                  <a:ext uri="{0D108BD9-81ED-4DB2-BD59-A6C34878D82A}">
                    <a16:rowId xmlns:a16="http://schemas.microsoft.com/office/drawing/2014/main" val="4203788828"/>
                  </a:ext>
                </a:extLst>
              </a:tr>
              <a:tr h="501676">
                <a:tc>
                  <a:txBody>
                    <a:bodyPr/>
                    <a:lstStyle/>
                    <a:p>
                      <a:pPr algn="r"/>
                      <a:r>
                        <a:rPr lang="en-GB" b="1" dirty="0">
                          <a:solidFill>
                            <a:srgbClr val="C10043"/>
                          </a:solidFill>
                        </a:rPr>
                        <a:t>Application Deadline</a:t>
                      </a:r>
                    </a:p>
                  </a:txBody>
                  <a:tcPr anchor="ctr"/>
                </a:tc>
                <a:tc>
                  <a:txBody>
                    <a:bodyPr/>
                    <a:lstStyle/>
                    <a:p>
                      <a:pPr algn="r"/>
                      <a:r>
                        <a:rPr lang="en-GB" b="1" dirty="0">
                          <a:solidFill>
                            <a:srgbClr val="C10043"/>
                          </a:solidFill>
                        </a:rPr>
                        <a:t>6</a:t>
                      </a:r>
                      <a:r>
                        <a:rPr lang="en-GB" b="1" baseline="30000" dirty="0">
                          <a:solidFill>
                            <a:srgbClr val="C10043"/>
                          </a:solidFill>
                        </a:rPr>
                        <a:t>th</a:t>
                      </a:r>
                      <a:r>
                        <a:rPr lang="en-GB" b="1" dirty="0">
                          <a:solidFill>
                            <a:srgbClr val="C10043"/>
                          </a:solidFill>
                        </a:rPr>
                        <a:t> January 2025, noon GMT</a:t>
                      </a:r>
                    </a:p>
                  </a:txBody>
                  <a:tcPr anchor="ctr"/>
                </a:tc>
                <a:extLst>
                  <a:ext uri="{0D108BD9-81ED-4DB2-BD59-A6C34878D82A}">
                    <a16:rowId xmlns:a16="http://schemas.microsoft.com/office/drawing/2014/main" val="4145814827"/>
                  </a:ext>
                </a:extLst>
              </a:tr>
              <a:tr h="501676">
                <a:tc>
                  <a:txBody>
                    <a:bodyPr/>
                    <a:lstStyle/>
                    <a:p>
                      <a:pPr algn="r"/>
                      <a:r>
                        <a:rPr lang="en-GB" dirty="0"/>
                        <a:t>Outcome sent</a:t>
                      </a:r>
                      <a:r>
                        <a:rPr lang="en-GB" baseline="0" dirty="0"/>
                        <a:t> via email by </a:t>
                      </a:r>
                      <a:endParaRPr lang="en-GB" dirty="0"/>
                    </a:p>
                  </a:txBody>
                  <a:tcPr anchor="ctr"/>
                </a:tc>
                <a:tc>
                  <a:txBody>
                    <a:bodyPr/>
                    <a:lstStyle/>
                    <a:p>
                      <a:pPr algn="r"/>
                      <a:r>
                        <a:rPr lang="en-GB" b="1" dirty="0"/>
                        <a:t>15</a:t>
                      </a:r>
                      <a:r>
                        <a:rPr lang="en-GB" b="1" baseline="30000" dirty="0"/>
                        <a:t>th</a:t>
                      </a:r>
                      <a:r>
                        <a:rPr lang="en-GB" b="1" dirty="0"/>
                        <a:t> February 2025</a:t>
                      </a:r>
                    </a:p>
                  </a:txBody>
                  <a:tcPr anchor="ctr"/>
                </a:tc>
                <a:extLst>
                  <a:ext uri="{0D108BD9-81ED-4DB2-BD59-A6C34878D82A}">
                    <a16:rowId xmlns:a16="http://schemas.microsoft.com/office/drawing/2014/main" val="3498537391"/>
                  </a:ext>
                </a:extLst>
              </a:tr>
              <a:tr h="501676">
                <a:tc>
                  <a:txBody>
                    <a:bodyPr/>
                    <a:lstStyle/>
                    <a:p>
                      <a:pPr algn="r"/>
                      <a:r>
                        <a:rPr lang="en-GB" dirty="0"/>
                        <a:t>Interviews</a:t>
                      </a:r>
                    </a:p>
                  </a:txBody>
                  <a:tcPr anchor="ctr"/>
                </a:tc>
                <a:tc>
                  <a:txBody>
                    <a:bodyPr/>
                    <a:lstStyle/>
                    <a:p>
                      <a:pPr algn="r"/>
                      <a:r>
                        <a:rPr lang="en-GB" b="1" dirty="0"/>
                        <a:t>25,</a:t>
                      </a:r>
                      <a:r>
                        <a:rPr lang="en-GB" b="1" baseline="0" dirty="0"/>
                        <a:t> 26 and 27</a:t>
                      </a:r>
                      <a:r>
                        <a:rPr lang="en-GB" b="1" baseline="30000" dirty="0"/>
                        <a:t>th</a:t>
                      </a:r>
                      <a:r>
                        <a:rPr lang="en-GB" b="1" baseline="0" dirty="0"/>
                        <a:t> February 2025</a:t>
                      </a:r>
                      <a:endParaRPr lang="en-GB" b="1" dirty="0"/>
                    </a:p>
                  </a:txBody>
                  <a:tcPr anchor="ctr"/>
                </a:tc>
                <a:extLst>
                  <a:ext uri="{0D108BD9-81ED-4DB2-BD59-A6C34878D82A}">
                    <a16:rowId xmlns:a16="http://schemas.microsoft.com/office/drawing/2014/main" val="3706434146"/>
                  </a:ext>
                </a:extLst>
              </a:tr>
              <a:tr h="501676">
                <a:tc>
                  <a:txBody>
                    <a:bodyPr/>
                    <a:lstStyle/>
                    <a:p>
                      <a:pPr algn="r"/>
                      <a:r>
                        <a:rPr lang="en-GB" dirty="0"/>
                        <a:t>First Offers sent by</a:t>
                      </a:r>
                    </a:p>
                  </a:txBody>
                  <a:tcPr anchor="ctr"/>
                </a:tc>
                <a:tc>
                  <a:txBody>
                    <a:bodyPr/>
                    <a:lstStyle/>
                    <a:p>
                      <a:pPr algn="r"/>
                      <a:r>
                        <a:rPr lang="en-GB" b="1" dirty="0"/>
                        <a:t>4</a:t>
                      </a:r>
                      <a:r>
                        <a:rPr lang="en-GB" b="1" baseline="30000" dirty="0"/>
                        <a:t>th</a:t>
                      </a:r>
                      <a:r>
                        <a:rPr lang="en-GB" b="1" dirty="0"/>
                        <a:t> March 2025</a:t>
                      </a:r>
                    </a:p>
                  </a:txBody>
                  <a:tcPr anchor="ctr"/>
                </a:tc>
                <a:extLst>
                  <a:ext uri="{0D108BD9-81ED-4DB2-BD59-A6C34878D82A}">
                    <a16:rowId xmlns:a16="http://schemas.microsoft.com/office/drawing/2014/main" val="2286808457"/>
                  </a:ext>
                </a:extLst>
              </a:tr>
              <a:tr h="1237009">
                <a:tc>
                  <a:txBody>
                    <a:bodyPr/>
                    <a:lstStyle/>
                    <a:p>
                      <a:pPr algn="r"/>
                      <a:r>
                        <a:rPr lang="en-GB" dirty="0"/>
                        <a:t>2025 Universal NERC DTP </a:t>
                      </a:r>
                    </a:p>
                    <a:p>
                      <a:pPr algn="r"/>
                      <a:r>
                        <a:rPr lang="en-GB" dirty="0"/>
                        <a:t>acceptance of offers date </a:t>
                      </a:r>
                      <a:br>
                        <a:rPr lang="en-GB" dirty="0"/>
                      </a:br>
                      <a:r>
                        <a:rPr lang="en-GB" sz="1400" dirty="0"/>
                        <a:t>(before which candidates are not obliged to accept any NERC-funded PhD offer)</a:t>
                      </a:r>
                    </a:p>
                  </a:txBody>
                  <a:tcPr anchor="ctr"/>
                </a:tc>
                <a:tc>
                  <a:txBody>
                    <a:bodyPr/>
                    <a:lstStyle/>
                    <a:p>
                      <a:pPr algn="r"/>
                      <a:r>
                        <a:rPr lang="en-GB" b="1" dirty="0"/>
                        <a:t>Mid March 2025</a:t>
                      </a:r>
                    </a:p>
                  </a:txBody>
                  <a:tcPr anchor="ctr"/>
                </a:tc>
                <a:extLst>
                  <a:ext uri="{0D108BD9-81ED-4DB2-BD59-A6C34878D82A}">
                    <a16:rowId xmlns:a16="http://schemas.microsoft.com/office/drawing/2014/main" val="338615813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4890" y="1715678"/>
            <a:ext cx="2778551" cy="3704735"/>
          </a:xfrm>
          <a:prstGeom prst="rect">
            <a:avLst/>
          </a:prstGeom>
        </p:spPr>
      </p:pic>
      <p:sp>
        <p:nvSpPr>
          <p:cNvPr id="7" name="TextBox 6">
            <a:extLst>
              <a:ext uri="{FF2B5EF4-FFF2-40B4-BE49-F238E27FC236}">
                <a16:creationId xmlns:a16="http://schemas.microsoft.com/office/drawing/2014/main" id="{B72390B6-1F54-4237-BED0-0680A375E2C7}"/>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8147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542315" cy="918754"/>
          </a:xfrm>
        </p:spPr>
        <p:txBody>
          <a:bodyPr>
            <a:normAutofit/>
          </a:bodyPr>
          <a:lstStyle/>
          <a:p>
            <a:r>
              <a:rPr lang="en-GB" sz="4000" b="1" dirty="0"/>
              <a:t>E5 DTP Application - Tips</a:t>
            </a:r>
            <a:endParaRPr lang="en-GB" sz="1800" b="1" dirty="0"/>
          </a:p>
        </p:txBody>
      </p:sp>
      <p:sp>
        <p:nvSpPr>
          <p:cNvPr id="4" name="TextBox 3"/>
          <p:cNvSpPr txBox="1"/>
          <p:nvPr/>
        </p:nvSpPr>
        <p:spPr>
          <a:xfrm>
            <a:off x="966289" y="1394448"/>
            <a:ext cx="3163260" cy="44012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ln w="0"/>
                <a:solidFill>
                  <a:schemeClr val="accent1"/>
                </a:solidFill>
                <a:effectLst>
                  <a:outerShdw blurRad="38100" dist="25400" dir="5400000" algn="ctr" rotWithShape="0">
                    <a:srgbClr val="6E747A">
                      <a:alpha val="43000"/>
                    </a:srgbClr>
                  </a:outerShdw>
                </a:effectLst>
              </a:rPr>
              <a:t>Plan Ahead</a:t>
            </a:r>
          </a:p>
          <a:p>
            <a:pPr marL="285750" indent="-285750">
              <a:buFont typeface="Arial" panose="020B0604020202020204" pitchFamily="34" charset="0"/>
              <a:buChar char="•"/>
            </a:pPr>
            <a:r>
              <a:rPr lang="en-GB" dirty="0"/>
              <a:t>Contact the </a:t>
            </a:r>
            <a:r>
              <a:rPr lang="en-GB" dirty="0">
                <a:solidFill>
                  <a:srgbClr val="C10043"/>
                </a:solidFill>
              </a:rPr>
              <a:t>main supervisor </a:t>
            </a:r>
            <a:r>
              <a:rPr lang="en-GB" dirty="0"/>
              <a:t>of the project you apply for before preparing your application.</a:t>
            </a:r>
          </a:p>
          <a:p>
            <a:pPr marL="285750" indent="-285750">
              <a:buFont typeface="Arial" panose="020B0604020202020204" pitchFamily="34" charset="0"/>
              <a:buChar char="•"/>
            </a:pPr>
            <a:r>
              <a:rPr lang="en-GB" dirty="0"/>
              <a:t>Contact your </a:t>
            </a:r>
            <a:r>
              <a:rPr lang="en-GB" dirty="0">
                <a:solidFill>
                  <a:srgbClr val="C10043"/>
                </a:solidFill>
              </a:rPr>
              <a:t>referees</a:t>
            </a:r>
            <a:r>
              <a:rPr lang="en-GB" dirty="0"/>
              <a:t> as early as possible in the process.</a:t>
            </a:r>
          </a:p>
          <a:p>
            <a:pPr marL="285750" indent="-285750">
              <a:buFont typeface="Arial" panose="020B0604020202020204" pitchFamily="34" charset="0"/>
              <a:buChar char="•"/>
            </a:pPr>
            <a:r>
              <a:rPr lang="en-GB" dirty="0"/>
              <a:t>Start gathering </a:t>
            </a:r>
            <a:r>
              <a:rPr lang="en-GB" dirty="0">
                <a:solidFill>
                  <a:srgbClr val="C10043"/>
                </a:solidFill>
              </a:rPr>
              <a:t>documents</a:t>
            </a:r>
            <a:r>
              <a:rPr lang="en-GB" dirty="0"/>
              <a:t> and completing the </a:t>
            </a:r>
            <a:r>
              <a:rPr lang="en-GB" dirty="0">
                <a:solidFill>
                  <a:srgbClr val="C10043"/>
                </a:solidFill>
              </a:rPr>
              <a:t>application forms </a:t>
            </a:r>
            <a:r>
              <a:rPr lang="en-GB" dirty="0"/>
              <a:t>ahead of the submission deadline.</a:t>
            </a:r>
          </a:p>
          <a:p>
            <a:pPr marL="285750" indent="-285750">
              <a:buFont typeface="Arial" panose="020B0604020202020204" pitchFamily="34" charset="0"/>
              <a:buChar char="•"/>
            </a:pPr>
            <a:r>
              <a:rPr lang="en-GB" dirty="0"/>
              <a:t>Create your </a:t>
            </a:r>
            <a:r>
              <a:rPr lang="en-GB" dirty="0">
                <a:solidFill>
                  <a:srgbClr val="C00000"/>
                </a:solidFill>
              </a:rPr>
              <a:t>applicant portal </a:t>
            </a:r>
            <a:r>
              <a:rPr lang="en-GB" dirty="0"/>
              <a:t>and </a:t>
            </a:r>
            <a:r>
              <a:rPr lang="en-GB" dirty="0">
                <a:solidFill>
                  <a:srgbClr val="C00000"/>
                </a:solidFill>
              </a:rPr>
              <a:t>upload your documents </a:t>
            </a:r>
            <a:r>
              <a:rPr lang="en-GB" dirty="0"/>
              <a:t>well ahead of the deadline.</a:t>
            </a:r>
          </a:p>
        </p:txBody>
      </p:sp>
      <p:sp>
        <p:nvSpPr>
          <p:cNvPr id="5" name="TextBox 4"/>
          <p:cNvSpPr txBox="1"/>
          <p:nvPr/>
        </p:nvSpPr>
        <p:spPr>
          <a:xfrm>
            <a:off x="5452056" y="1375954"/>
            <a:ext cx="5766929" cy="44012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ln w="0"/>
                <a:solidFill>
                  <a:schemeClr val="accent1"/>
                </a:solidFill>
                <a:effectLst>
                  <a:outerShdw blurRad="38100" dist="25400" dir="5400000" algn="ctr" rotWithShape="0">
                    <a:srgbClr val="6E747A">
                      <a:alpha val="43000"/>
                    </a:srgbClr>
                  </a:outerShdw>
                </a:effectLst>
              </a:rPr>
              <a:t>Make your application count</a:t>
            </a:r>
          </a:p>
          <a:p>
            <a:r>
              <a:rPr lang="en-GB" dirty="0"/>
              <a:t>Use the CV and the application form to demonstrate the skills, experience and knowledge you will bring to the project:</a:t>
            </a:r>
          </a:p>
          <a:p>
            <a:pPr marL="742950" lvl="1" indent="-285750">
              <a:buFont typeface="Courier New" panose="02070309020205020404" pitchFamily="49" charset="0"/>
              <a:buChar char="o"/>
            </a:pPr>
            <a:r>
              <a:rPr lang="en-GB" dirty="0">
                <a:solidFill>
                  <a:srgbClr val="C10043"/>
                </a:solidFill>
              </a:rPr>
              <a:t>Scientific statement</a:t>
            </a:r>
            <a:r>
              <a:rPr lang="en-GB" dirty="0"/>
              <a:t>: explain why you chose to apply for this PhD programme and your scientific interest in your chosen project (max 300 words)</a:t>
            </a:r>
          </a:p>
          <a:p>
            <a:pPr marL="742950" lvl="1" indent="-285750">
              <a:buFont typeface="Courier New" panose="02070309020205020404" pitchFamily="49" charset="0"/>
              <a:buChar char="o"/>
            </a:pPr>
            <a:r>
              <a:rPr lang="en-GB" dirty="0">
                <a:solidFill>
                  <a:srgbClr val="C10043"/>
                </a:solidFill>
              </a:rPr>
              <a:t>Research experience: </a:t>
            </a:r>
            <a:r>
              <a:rPr lang="en-GB" dirty="0">
                <a:solidFill>
                  <a:schemeClr val="tx1"/>
                </a:solidFill>
              </a:rPr>
              <a:t>describe any research project or activities you have undertaken in the past and highlight the skills you gained (max 200 words)</a:t>
            </a:r>
          </a:p>
          <a:p>
            <a:pPr marL="742950" lvl="1" indent="-285750">
              <a:buFont typeface="Courier New" panose="02070309020205020404" pitchFamily="49" charset="0"/>
              <a:buChar char="o"/>
            </a:pPr>
            <a:r>
              <a:rPr lang="en-GB" dirty="0">
                <a:solidFill>
                  <a:srgbClr val="C00000"/>
                </a:solidFill>
              </a:rPr>
              <a:t>Professional/Other experience gained out with academia</a:t>
            </a:r>
            <a:r>
              <a:rPr lang="en-GB" dirty="0">
                <a:solidFill>
                  <a:schemeClr val="tx1"/>
                </a:solidFill>
              </a:rPr>
              <a:t>: describe professional experience or other experience and achievements which you think will be relevant to a PhD (max 200 words)</a:t>
            </a:r>
          </a:p>
          <a:p>
            <a:pPr marL="742950" lvl="1" indent="-285750">
              <a:buFont typeface="Courier New" panose="02070309020205020404" pitchFamily="49" charset="0"/>
              <a:buChar char="o"/>
            </a:pPr>
            <a:r>
              <a:rPr lang="en-GB" dirty="0"/>
              <a:t>List any </a:t>
            </a:r>
            <a:r>
              <a:rPr lang="en-GB" dirty="0">
                <a:solidFill>
                  <a:srgbClr val="C10043"/>
                </a:solidFill>
              </a:rPr>
              <a:t>publications </a:t>
            </a:r>
            <a:r>
              <a:rPr lang="en-GB" dirty="0">
                <a:solidFill>
                  <a:schemeClr val="tx1">
                    <a:lumMod val="95000"/>
                    <a:lumOff val="5000"/>
                  </a:schemeClr>
                </a:solidFill>
              </a:rPr>
              <a:t>(even under review)</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7"/>
          <a:stretch/>
        </p:blipFill>
        <p:spPr>
          <a:xfrm>
            <a:off x="4307476" y="1361454"/>
            <a:ext cx="966653" cy="4430204"/>
          </a:xfrm>
          <a:prstGeom prst="rect">
            <a:avLst/>
          </a:prstGeom>
        </p:spPr>
      </p:pic>
      <p:sp>
        <p:nvSpPr>
          <p:cNvPr id="7" name="TextBox 6">
            <a:extLst>
              <a:ext uri="{FF2B5EF4-FFF2-40B4-BE49-F238E27FC236}">
                <a16:creationId xmlns:a16="http://schemas.microsoft.com/office/drawing/2014/main" id="{0F6476C9-2745-4851-A712-307D4C6EEB67}"/>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26963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66-A20F-4843-91F7-0E8067C23642}"/>
              </a:ext>
            </a:extLst>
          </p:cNvPr>
          <p:cNvSpPr>
            <a:spLocks noGrp="1"/>
          </p:cNvSpPr>
          <p:nvPr>
            <p:ph type="title"/>
          </p:nvPr>
        </p:nvSpPr>
        <p:spPr>
          <a:xfrm>
            <a:off x="839788" y="457200"/>
            <a:ext cx="10542315" cy="1096108"/>
          </a:xfrm>
        </p:spPr>
        <p:txBody>
          <a:bodyPr>
            <a:normAutofit fontScale="90000"/>
          </a:bodyPr>
          <a:lstStyle/>
          <a:p>
            <a:r>
              <a:rPr lang="en-GB" sz="4000" b="1" dirty="0">
                <a:hlinkClick r:id="rId2"/>
              </a:rPr>
              <a:t>E5 DTP Applicants Support Webpages</a:t>
            </a:r>
            <a:br>
              <a:rPr lang="en-GB" sz="4000" b="1" dirty="0"/>
            </a:br>
            <a:br>
              <a:rPr lang="en-GB" sz="1800" dirty="0"/>
            </a:br>
            <a:endParaRPr lang="en-GB" sz="1800" b="1" dirty="0"/>
          </a:p>
        </p:txBody>
      </p:sp>
      <p:sp>
        <p:nvSpPr>
          <p:cNvPr id="3" name="TextBox 2"/>
          <p:cNvSpPr txBox="1"/>
          <p:nvPr/>
        </p:nvSpPr>
        <p:spPr>
          <a:xfrm>
            <a:off x="4500071" y="1618448"/>
            <a:ext cx="7023166" cy="381642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GB" sz="2200" dirty="0">
                <a:solidFill>
                  <a:srgbClr val="C00000"/>
                </a:solidFill>
              </a:rPr>
              <a:t>Frequently Asked Questions </a:t>
            </a:r>
            <a:r>
              <a:rPr lang="en-GB" sz="2200" dirty="0"/>
              <a:t>on each stage of our recruitment process (project choice, application, shortlisting, interview, offer)</a:t>
            </a:r>
          </a:p>
          <a:p>
            <a:pPr marL="285750" indent="-285750">
              <a:buFont typeface="Arial" panose="020B0604020202020204" pitchFamily="34" charset="0"/>
              <a:buChar char="•"/>
            </a:pPr>
            <a:r>
              <a:rPr lang="en-GB" sz="2200" dirty="0">
                <a:solidFill>
                  <a:srgbClr val="C00000"/>
                </a:solidFill>
              </a:rPr>
              <a:t>Tips from current students about their applicant journey: </a:t>
            </a:r>
            <a:r>
              <a:rPr lang="en-GB" sz="2200" dirty="0"/>
              <a:t>how they chose their project, how they prepared their application and interview and how they finally made the decision to come to Edinburgh</a:t>
            </a:r>
          </a:p>
          <a:p>
            <a:pPr marL="285750" indent="-285750">
              <a:buFont typeface="Arial" panose="020B0604020202020204" pitchFamily="34" charset="0"/>
              <a:buChar char="•"/>
            </a:pPr>
            <a:r>
              <a:rPr lang="en-GB" sz="2200" dirty="0">
                <a:solidFill>
                  <a:srgbClr val="C00000"/>
                </a:solidFill>
              </a:rPr>
              <a:t>External resources </a:t>
            </a:r>
            <a:r>
              <a:rPr lang="en-GB" sz="2200" dirty="0"/>
              <a:t>to help you prepare your CV and statements</a:t>
            </a:r>
          </a:p>
          <a:p>
            <a:pPr marL="285750" indent="-285750">
              <a:buFont typeface="Arial" panose="020B0604020202020204" pitchFamily="34" charset="0"/>
              <a:buChar char="•"/>
            </a:pPr>
            <a:r>
              <a:rPr lang="en-GB" sz="2200" dirty="0"/>
              <a:t>Online </a:t>
            </a:r>
            <a:r>
              <a:rPr lang="en-GB" sz="2200" dirty="0">
                <a:solidFill>
                  <a:srgbClr val="C00000"/>
                </a:solidFill>
              </a:rPr>
              <a:t>Applicants Information and FAQs sessions </a:t>
            </a:r>
            <a:r>
              <a:rPr lang="en-GB" sz="2200" dirty="0"/>
              <a:t>(recording)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94"/>
          <a:stretch/>
        </p:blipFill>
        <p:spPr>
          <a:xfrm>
            <a:off x="777238" y="1618448"/>
            <a:ext cx="3409459" cy="3816428"/>
          </a:xfrm>
          <a:prstGeom prst="rect">
            <a:avLst/>
          </a:prstGeom>
        </p:spPr>
      </p:pic>
      <p:sp>
        <p:nvSpPr>
          <p:cNvPr id="6" name="TextBox 5">
            <a:extLst>
              <a:ext uri="{FF2B5EF4-FFF2-40B4-BE49-F238E27FC236}">
                <a16:creationId xmlns:a16="http://schemas.microsoft.com/office/drawing/2014/main" id="{00FC78AB-F32B-4E53-AAEA-9142013D2E6F}"/>
              </a:ext>
            </a:extLst>
          </p:cNvPr>
          <p:cNvSpPr txBox="1"/>
          <p:nvPr/>
        </p:nvSpPr>
        <p:spPr>
          <a:xfrm>
            <a:off x="9963082" y="187064"/>
            <a:ext cx="1945258"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400" b="1" dirty="0"/>
              <a:t>Application deadline is 6</a:t>
            </a:r>
            <a:r>
              <a:rPr lang="en-GB" sz="1400" b="1" baseline="30000" dirty="0"/>
              <a:t>th</a:t>
            </a:r>
            <a:r>
              <a:rPr lang="en-GB" sz="1400" b="1" dirty="0"/>
              <a:t> January 2025 for entry in September 2025</a:t>
            </a:r>
          </a:p>
        </p:txBody>
      </p:sp>
    </p:spTree>
    <p:extLst>
      <p:ext uri="{BB962C8B-B14F-4D97-AF65-F5344CB8AC3E}">
        <p14:creationId xmlns:p14="http://schemas.microsoft.com/office/powerpoint/2010/main" val="38915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8171" y="2183551"/>
            <a:ext cx="3635283" cy="2737908"/>
          </a:xfrm>
          <a:prstGeom prst="rect">
            <a:avLst/>
          </a:prstGeom>
        </p:spPr>
      </p:pic>
      <p:pic>
        <p:nvPicPr>
          <p:cNvPr id="9" name="Picture 9" descr="A picture containing text, person&#10;&#10;Description automatically generated">
            <a:extLst>
              <a:ext uri="{FF2B5EF4-FFF2-40B4-BE49-F238E27FC236}">
                <a16:creationId xmlns:a16="http://schemas.microsoft.com/office/drawing/2014/main" id="{EB259C70-3BDD-4B88-BC77-E346AD5BA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021" y="2183551"/>
            <a:ext cx="5683006" cy="2531186"/>
          </a:xfrm>
          <a:prstGeom prst="rect">
            <a:avLst/>
          </a:prstGeom>
        </p:spPr>
      </p:pic>
      <p:sp>
        <p:nvSpPr>
          <p:cNvPr id="3" name="Content Placeholder 2"/>
          <p:cNvSpPr>
            <a:spLocks noGrp="1"/>
          </p:cNvSpPr>
          <p:nvPr>
            <p:ph type="body" sz="half" idx="2"/>
          </p:nvPr>
        </p:nvSpPr>
        <p:spPr>
          <a:xfrm>
            <a:off x="6502521" y="1444345"/>
            <a:ext cx="3803529" cy="560530"/>
          </a:xfr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p>
            <a:pPr marL="0" indent="0">
              <a:lnSpc>
                <a:spcPct val="150000"/>
              </a:lnSpc>
              <a:buNone/>
            </a:pPr>
            <a:r>
              <a:rPr lang="en-GB" sz="2800" dirty="0">
                <a:ln w="0"/>
                <a:solidFill>
                  <a:schemeClr val="accent1"/>
                </a:solidFill>
                <a:effectLst>
                  <a:outerShdw blurRad="38100" dist="25400" dir="5400000" algn="ctr" rotWithShape="0">
                    <a:srgbClr val="6E747A">
                      <a:alpha val="43000"/>
                    </a:srgbClr>
                  </a:outerShdw>
                </a:effectLst>
                <a:hlinkClick r:id="rId5"/>
              </a:rPr>
              <a:t>Chat with UoE students</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2" name="Rectangle 1"/>
          <p:cNvSpPr/>
          <p:nvPr/>
        </p:nvSpPr>
        <p:spPr>
          <a:xfrm>
            <a:off x="777238" y="4921459"/>
            <a:ext cx="424268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041D41"/>
                </a:solidFill>
                <a:effectLst/>
                <a:uLnTx/>
                <a:uFillTx/>
                <a:latin typeface="Source Sans Pro" panose="020B0503030403020204"/>
                <a:ea typeface="+mn-ea"/>
                <a:cs typeface="+mn-cs"/>
              </a:rPr>
              <a:t> </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38" y="5961887"/>
            <a:ext cx="4242685" cy="682753"/>
          </a:xfrm>
          <a:prstGeom prst="rect">
            <a:avLst/>
          </a:prstGeom>
        </p:spPr>
      </p:pic>
      <p:sp>
        <p:nvSpPr>
          <p:cNvPr id="8" name="Title 1">
            <a:extLst>
              <a:ext uri="{FF2B5EF4-FFF2-40B4-BE49-F238E27FC236}">
                <a16:creationId xmlns:a16="http://schemas.microsoft.com/office/drawing/2014/main" id="{BCB83001-B813-4367-8459-287625303568}"/>
              </a:ext>
            </a:extLst>
          </p:cNvPr>
          <p:cNvSpPr txBox="1">
            <a:spLocks/>
          </p:cNvSpPr>
          <p:nvPr/>
        </p:nvSpPr>
        <p:spPr>
          <a:xfrm>
            <a:off x="839788" y="457200"/>
            <a:ext cx="10542315" cy="83230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ea typeface="Source Sans Pro Semibold"/>
              </a:rPr>
              <a:t>More information on studying at UoE</a:t>
            </a:r>
            <a:br>
              <a:rPr lang="en-GB" sz="1800" dirty="0"/>
            </a:br>
            <a:endParaRPr lang="en-GB" sz="1800" b="1" dirty="0"/>
          </a:p>
        </p:txBody>
      </p:sp>
      <p:sp>
        <p:nvSpPr>
          <p:cNvPr id="12" name="Content Placeholder 2">
            <a:extLst>
              <a:ext uri="{FF2B5EF4-FFF2-40B4-BE49-F238E27FC236}">
                <a16:creationId xmlns:a16="http://schemas.microsoft.com/office/drawing/2014/main" id="{707AFA7B-A0F6-40CE-AE68-904F33AA39FA}"/>
              </a:ext>
            </a:extLst>
          </p:cNvPr>
          <p:cNvSpPr txBox="1">
            <a:spLocks/>
          </p:cNvSpPr>
          <p:nvPr/>
        </p:nvSpPr>
        <p:spPr>
          <a:xfrm>
            <a:off x="1052647" y="1408683"/>
            <a:ext cx="3346329" cy="56053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a:lnSpc>
                <a:spcPct val="150000"/>
              </a:lnSpc>
            </a:pPr>
            <a:r>
              <a:rPr lang="en-GB" sz="2800" dirty="0">
                <a:ln w="0"/>
                <a:solidFill>
                  <a:schemeClr val="accent1"/>
                </a:solidFill>
                <a:effectLst>
                  <a:outerShdw blurRad="38100" dist="25400" dir="5400000" algn="ctr" rotWithShape="0">
                    <a:srgbClr val="6E747A">
                      <a:alpha val="43000"/>
                    </a:srgbClr>
                  </a:outerShdw>
                </a:effectLst>
                <a:hlinkClick r:id="rId7"/>
              </a:rPr>
              <a:t>Campus Virtual Visits</a:t>
            </a: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1787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2016570"/>
            <a:ext cx="6969369" cy="1430532"/>
          </a:xfrm>
        </p:spPr>
        <p:txBody>
          <a:bodyPr/>
          <a:lstStyle/>
          <a:p>
            <a:r>
              <a:rPr lang="en-GB" sz="4000" dirty="0"/>
              <a:t>E5 DTP Admissions Team</a:t>
            </a:r>
            <a:br>
              <a:rPr lang="en-GB" sz="4000" dirty="0"/>
            </a:br>
            <a:r>
              <a:rPr lang="en-GB" sz="2800" b="0" dirty="0"/>
              <a:t>Nicola Drago Ferrante</a:t>
            </a:r>
            <a:br>
              <a:rPr lang="en-GB" sz="2800" b="0" dirty="0"/>
            </a:br>
            <a:r>
              <a:rPr lang="en-GB" sz="2800" b="0" dirty="0"/>
              <a:t>Cris Blyth</a:t>
            </a:r>
            <a:endParaRPr lang="en-GB" sz="2000" b="0" dirty="0"/>
          </a:p>
        </p:txBody>
      </p:sp>
      <p:sp>
        <p:nvSpPr>
          <p:cNvPr id="5" name="TextBox 4"/>
          <p:cNvSpPr txBox="1"/>
          <p:nvPr/>
        </p:nvSpPr>
        <p:spPr>
          <a:xfrm>
            <a:off x="1523999" y="3512669"/>
            <a:ext cx="4659085" cy="646331"/>
          </a:xfrm>
          <a:prstGeom prst="rect">
            <a:avLst/>
          </a:prstGeom>
          <a:noFill/>
        </p:spPr>
        <p:txBody>
          <a:bodyPr wrap="square" rtlCol="0">
            <a:spAutoFit/>
          </a:bodyPr>
          <a:lstStyle/>
          <a:p>
            <a:r>
              <a:rPr lang="en-GB" sz="3600" u="sng" dirty="0">
                <a:solidFill>
                  <a:schemeClr val="tx1">
                    <a:lumMod val="10000"/>
                    <a:lumOff val="90000"/>
                  </a:schemeClr>
                </a:solidFill>
              </a:rPr>
              <a:t>e5dtp.info@ed.ac.uk</a:t>
            </a:r>
            <a:endParaRPr lang="en-GB" sz="2800" dirty="0">
              <a:solidFill>
                <a:schemeClr val="bg1"/>
              </a:solidFill>
            </a:endParaRPr>
          </a:p>
        </p:txBody>
      </p:sp>
      <p:sp>
        <p:nvSpPr>
          <p:cNvPr id="8" name="TextBox 7"/>
          <p:cNvSpPr txBox="1"/>
          <p:nvPr/>
        </p:nvSpPr>
        <p:spPr>
          <a:xfrm>
            <a:off x="7884006" y="1550541"/>
            <a:ext cx="3537526" cy="1477328"/>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b="1" dirty="0"/>
              <a:t>Annual University Closure from 23</a:t>
            </a:r>
            <a:r>
              <a:rPr lang="en-GB" b="1" baseline="30000" dirty="0"/>
              <a:t>rd</a:t>
            </a:r>
            <a:r>
              <a:rPr lang="en-GB" b="1" dirty="0"/>
              <a:t> December 5pm to 3</a:t>
            </a:r>
            <a:r>
              <a:rPr lang="en-GB" b="1" baseline="30000" dirty="0"/>
              <a:t>rd</a:t>
            </a:r>
            <a:r>
              <a:rPr lang="en-GB" b="1" dirty="0"/>
              <a:t> January 9am GMT.</a:t>
            </a:r>
            <a:br>
              <a:rPr lang="en-GB" dirty="0"/>
            </a:br>
            <a:r>
              <a:rPr lang="en-GB" dirty="0"/>
              <a:t>E5 DTP Admission team unavailable (no inbox monitoring).</a:t>
            </a:r>
          </a:p>
        </p:txBody>
      </p:sp>
      <p:sp>
        <p:nvSpPr>
          <p:cNvPr id="10" name="TextBox 9"/>
          <p:cNvSpPr txBox="1"/>
          <p:nvPr/>
        </p:nvSpPr>
        <p:spPr>
          <a:xfrm>
            <a:off x="5381545" y="4360459"/>
            <a:ext cx="7458635" cy="646331"/>
          </a:xfrm>
          <a:prstGeom prst="rect">
            <a:avLst/>
          </a:prstGeom>
          <a:noFill/>
        </p:spPr>
        <p:txBody>
          <a:bodyPr wrap="square" rtlCol="0">
            <a:spAutoFit/>
          </a:bodyPr>
          <a:lstStyle/>
          <a:p>
            <a:r>
              <a:rPr lang="en-GB" sz="3600" b="1" dirty="0">
                <a:solidFill>
                  <a:schemeClr val="bg1"/>
                </a:solidFill>
              </a:rPr>
              <a:t>Good luck with your application!</a:t>
            </a:r>
          </a:p>
        </p:txBody>
      </p:sp>
      <p:sp>
        <p:nvSpPr>
          <p:cNvPr id="7" name="TextBox 6">
            <a:extLst>
              <a:ext uri="{FF2B5EF4-FFF2-40B4-BE49-F238E27FC236}">
                <a16:creationId xmlns:a16="http://schemas.microsoft.com/office/drawing/2014/main" id="{43542407-42E1-40DA-B876-EC3B3054D98F}"/>
              </a:ext>
            </a:extLst>
          </p:cNvPr>
          <p:cNvSpPr txBox="1"/>
          <p:nvPr/>
        </p:nvSpPr>
        <p:spPr>
          <a:xfrm>
            <a:off x="8493368" y="3370998"/>
            <a:ext cx="2276492" cy="9233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t>Application deadline: 6</a:t>
            </a:r>
            <a:r>
              <a:rPr lang="en-GB" b="1" baseline="30000" dirty="0"/>
              <a:t>th</a:t>
            </a:r>
            <a:r>
              <a:rPr lang="en-GB" b="1" dirty="0"/>
              <a:t> January 2025 – </a:t>
            </a:r>
          </a:p>
          <a:p>
            <a:pPr algn="ctr"/>
            <a:r>
              <a:rPr lang="en-GB" b="1" dirty="0"/>
              <a:t>12 Noon GMT</a:t>
            </a:r>
            <a:endParaRPr lang="en-GB" dirty="0"/>
          </a:p>
        </p:txBody>
      </p:sp>
    </p:spTree>
    <p:extLst>
      <p:ext uri="{BB962C8B-B14F-4D97-AF65-F5344CB8AC3E}">
        <p14:creationId xmlns:p14="http://schemas.microsoft.com/office/powerpoint/2010/main" val="406713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Asking questions</a:t>
            </a:r>
          </a:p>
        </p:txBody>
      </p:sp>
      <p:sp>
        <p:nvSpPr>
          <p:cNvPr id="3" name="Content Placeholder 2"/>
          <p:cNvSpPr>
            <a:spLocks noGrp="1"/>
          </p:cNvSpPr>
          <p:nvPr>
            <p:ph idx="1"/>
          </p:nvPr>
        </p:nvSpPr>
        <p:spPr>
          <a:xfrm>
            <a:off x="372034" y="1595635"/>
            <a:ext cx="6826625" cy="4187346"/>
          </a:xfrm>
        </p:spPr>
        <p:txBody>
          <a:bodyPr>
            <a:noAutofit/>
          </a:bodyPr>
          <a:lstStyle/>
          <a:p>
            <a:pPr>
              <a:lnSpc>
                <a:spcPct val="100000"/>
              </a:lnSpc>
              <a:spcBef>
                <a:spcPts val="0"/>
              </a:spcBef>
              <a:spcAft>
                <a:spcPts val="1200"/>
              </a:spcAft>
            </a:pPr>
            <a:r>
              <a:rPr lang="en-GB" sz="2400" dirty="0"/>
              <a:t>We will answer questions after the end of the formal presentations</a:t>
            </a:r>
          </a:p>
          <a:p>
            <a:pPr>
              <a:lnSpc>
                <a:spcPct val="100000"/>
              </a:lnSpc>
              <a:spcBef>
                <a:spcPts val="0"/>
              </a:spcBef>
              <a:spcAft>
                <a:spcPts val="1200"/>
              </a:spcAft>
            </a:pPr>
            <a:r>
              <a:rPr lang="en-GB" sz="2400" dirty="0"/>
              <a:t>Type questions in the “Text chat area”</a:t>
            </a:r>
          </a:p>
          <a:p>
            <a:pPr>
              <a:lnSpc>
                <a:spcPct val="100000"/>
              </a:lnSpc>
              <a:spcBef>
                <a:spcPts val="0"/>
              </a:spcBef>
              <a:spcAft>
                <a:spcPts val="1200"/>
              </a:spcAft>
            </a:pPr>
            <a:r>
              <a:rPr lang="en-GB" sz="2400" dirty="0"/>
              <a:t>If you would like to ask your question verbally, use the “Hand raise icon” to let us know</a:t>
            </a:r>
          </a:p>
          <a:p>
            <a:pPr lvl="1">
              <a:lnSpc>
                <a:spcPct val="100000"/>
              </a:lnSpc>
              <a:spcBef>
                <a:spcPts val="0"/>
              </a:spcBef>
              <a:spcAft>
                <a:spcPts val="1200"/>
              </a:spcAft>
            </a:pPr>
            <a:r>
              <a:rPr lang="en-GB" dirty="0"/>
              <a:t>Unmute your microphone when we call on you to ask your question</a:t>
            </a:r>
          </a:p>
          <a:p>
            <a:pPr lvl="1">
              <a:lnSpc>
                <a:spcPct val="100000"/>
              </a:lnSpc>
              <a:spcBef>
                <a:spcPts val="0"/>
              </a:spcBef>
              <a:spcAft>
                <a:spcPts val="1200"/>
              </a:spcAft>
            </a:pPr>
            <a:r>
              <a:rPr lang="en-GB" dirty="0"/>
              <a:t>Please mute your microphone and lower your hand once your question has been answered</a:t>
            </a:r>
          </a:p>
        </p:txBody>
      </p:sp>
      <p:pic>
        <p:nvPicPr>
          <p:cNvPr id="12" name="Picture 11">
            <a:extLst>
              <a:ext uri="{FF2B5EF4-FFF2-40B4-BE49-F238E27FC236}">
                <a16:creationId xmlns:a16="http://schemas.microsoft.com/office/drawing/2014/main" id="{7078334C-8EA1-4080-BAA7-1B3FBC367F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27964" y="3639670"/>
            <a:ext cx="3496236" cy="1101179"/>
          </a:xfrm>
          <a:prstGeom prst="rect">
            <a:avLst/>
          </a:prstGeom>
        </p:spPr>
      </p:pic>
      <p:pic>
        <p:nvPicPr>
          <p:cNvPr id="13" name="Picture 12">
            <a:extLst>
              <a:ext uri="{FF2B5EF4-FFF2-40B4-BE49-F238E27FC236}">
                <a16:creationId xmlns:a16="http://schemas.microsoft.com/office/drawing/2014/main" id="{82CDB16C-EF6B-4284-BC30-D49CE24A2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32198" y="2175363"/>
            <a:ext cx="5287768" cy="825752"/>
          </a:xfrm>
          <a:prstGeom prst="rect">
            <a:avLst/>
          </a:prstGeom>
        </p:spPr>
      </p:pic>
      <p:sp>
        <p:nvSpPr>
          <p:cNvPr id="14" name="Rectangle 2">
            <a:extLst>
              <a:ext uri="{FF2B5EF4-FFF2-40B4-BE49-F238E27FC236}">
                <a16:creationId xmlns:a16="http://schemas.microsoft.com/office/drawing/2014/main" id="{942EF755-01E6-46AD-A982-E7A285801DBC}"/>
              </a:ext>
            </a:extLst>
          </p:cNvPr>
          <p:cNvSpPr/>
          <p:nvPr/>
        </p:nvSpPr>
        <p:spPr>
          <a:xfrm>
            <a:off x="7427963" y="3649612"/>
            <a:ext cx="3496235" cy="1109167"/>
          </a:xfrm>
          <a:prstGeom prst="rect">
            <a:avLst/>
          </a:prstGeom>
          <a:ln w="38100">
            <a:solidFill>
              <a:srgbClr val="FF0000"/>
            </a:solidFill>
            <a:prstDash val="sysDot"/>
            <a:miter lim="400000"/>
          </a:ln>
        </p:spPr>
        <p:txBody>
          <a:bodyPr lIns="45718" tIns="45718" rIns="45718" bIns="45718" anchor="ctr"/>
          <a:lstStyle/>
          <a:p>
            <a:pPr algn="ctr">
              <a:defRPr sz="2400">
                <a:solidFill>
                  <a:srgbClr val="FF0000"/>
                </a:solidFill>
                <a:latin typeface="+mn-lt"/>
                <a:ea typeface="+mn-ea"/>
                <a:cs typeface="+mn-cs"/>
                <a:sym typeface="Calibri"/>
              </a:defRPr>
            </a:pPr>
            <a:endParaRPr/>
          </a:p>
        </p:txBody>
      </p:sp>
      <p:sp>
        <p:nvSpPr>
          <p:cNvPr id="15" name="Rectangle 3">
            <a:extLst>
              <a:ext uri="{FF2B5EF4-FFF2-40B4-BE49-F238E27FC236}">
                <a16:creationId xmlns:a16="http://schemas.microsoft.com/office/drawing/2014/main" id="{E68E0949-8E9A-466B-902B-2C5DBDB9F707}"/>
              </a:ext>
            </a:extLst>
          </p:cNvPr>
          <p:cNvSpPr/>
          <p:nvPr/>
        </p:nvSpPr>
        <p:spPr>
          <a:xfrm>
            <a:off x="7887502" y="2165314"/>
            <a:ext cx="741027" cy="825752"/>
          </a:xfrm>
          <a:prstGeom prst="rect">
            <a:avLst/>
          </a:prstGeom>
          <a:ln w="38100">
            <a:solidFill>
              <a:srgbClr val="FF0000"/>
            </a:solidFill>
            <a:prstDash val="sysDot"/>
            <a:miter lim="400000"/>
          </a:ln>
        </p:spPr>
        <p:txBody>
          <a:bodyPr lIns="45718" tIns="45718" rIns="45718" bIns="45718" anchor="ctr"/>
          <a:lstStyle/>
          <a:p>
            <a:pPr algn="ctr">
              <a:defRPr sz="2400">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119744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0D9CB-B681-45CA-8B40-C2CFD7E8BD37}"/>
              </a:ext>
            </a:extLst>
          </p:cNvPr>
          <p:cNvSpPr>
            <a:spLocks noGrp="1"/>
          </p:cNvSpPr>
          <p:nvPr>
            <p:ph type="ctrTitle"/>
          </p:nvPr>
        </p:nvSpPr>
        <p:spPr>
          <a:xfrm>
            <a:off x="1524000" y="2116652"/>
            <a:ext cx="9144000" cy="1339786"/>
          </a:xfrm>
        </p:spPr>
        <p:txBody>
          <a:bodyPr/>
          <a:lstStyle/>
          <a:p>
            <a:r>
              <a:rPr lang="en-GB" dirty="0"/>
              <a:t>The E5 DTP</a:t>
            </a:r>
          </a:p>
        </p:txBody>
      </p:sp>
      <p:sp>
        <p:nvSpPr>
          <p:cNvPr id="5" name="Subtitle 4">
            <a:extLst>
              <a:ext uri="{FF2B5EF4-FFF2-40B4-BE49-F238E27FC236}">
                <a16:creationId xmlns:a16="http://schemas.microsoft.com/office/drawing/2014/main" id="{9E1112FA-98D7-4773-A991-2199BEFF96F3}"/>
              </a:ext>
            </a:extLst>
          </p:cNvPr>
          <p:cNvSpPr>
            <a:spLocks noGrp="1"/>
          </p:cNvSpPr>
          <p:nvPr>
            <p:ph type="subTitle" idx="1"/>
          </p:nvPr>
        </p:nvSpPr>
        <p:spPr>
          <a:xfrm>
            <a:off x="1523999" y="3266371"/>
            <a:ext cx="9967943" cy="1140166"/>
          </a:xfrm>
        </p:spPr>
        <p:txBody>
          <a:bodyPr>
            <a:normAutofit fontScale="92500" lnSpcReduction="10000"/>
          </a:bodyPr>
          <a:lstStyle/>
          <a:p>
            <a:pPr>
              <a:lnSpc>
                <a:spcPct val="100000"/>
              </a:lnSpc>
            </a:pPr>
            <a:r>
              <a:rPr lang="en-GB" dirty="0"/>
              <a:t>Edinburgh Earth, Ecology and Environment Engagement Doctoral Training Partnership</a:t>
            </a:r>
            <a:endParaRPr lang="en-GB" sz="2800" dirty="0"/>
          </a:p>
        </p:txBody>
      </p:sp>
      <p:sp>
        <p:nvSpPr>
          <p:cNvPr id="7" name="Subtitle 4">
            <a:extLst>
              <a:ext uri="{FF2B5EF4-FFF2-40B4-BE49-F238E27FC236}">
                <a16:creationId xmlns:a16="http://schemas.microsoft.com/office/drawing/2014/main" id="{9E1112FA-98D7-4773-A991-2199BEFF96F3}"/>
              </a:ext>
            </a:extLst>
          </p:cNvPr>
          <p:cNvSpPr txBox="1">
            <a:spLocks/>
          </p:cNvSpPr>
          <p:nvPr/>
        </p:nvSpPr>
        <p:spPr>
          <a:xfrm>
            <a:off x="1599415" y="4606156"/>
            <a:ext cx="7336767" cy="17649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bg1"/>
                </a:solidFill>
                <a:latin typeface="Source Sans Pro" panose="020B0503030403020204" pitchFamily="34"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800" dirty="0"/>
              <a:t>Richard Essery, E5 DTP Director</a:t>
            </a:r>
          </a:p>
        </p:txBody>
      </p:sp>
    </p:spTree>
    <p:extLst>
      <p:ext uri="{BB962C8B-B14F-4D97-AF65-F5344CB8AC3E}">
        <p14:creationId xmlns:p14="http://schemas.microsoft.com/office/powerpoint/2010/main" val="418955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515600" cy="714738"/>
          </a:xfrm>
        </p:spPr>
        <p:txBody>
          <a:bodyPr>
            <a:normAutofit/>
          </a:bodyPr>
          <a:lstStyle/>
          <a:p>
            <a:r>
              <a:rPr lang="en-GB" dirty="0"/>
              <a:t>The University of Edinburgh</a:t>
            </a:r>
            <a:endParaRPr lang="en-GB"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1403111"/>
            <a:ext cx="3204000" cy="2136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3671087"/>
            <a:ext cx="3204000" cy="1602000"/>
          </a:xfrm>
          <a:prstGeom prst="rect">
            <a:avLst/>
          </a:prstGeom>
        </p:spPr>
      </p:pic>
      <p:sp>
        <p:nvSpPr>
          <p:cNvPr id="10" name="TextBox 9"/>
          <p:cNvSpPr txBox="1"/>
          <p:nvPr/>
        </p:nvSpPr>
        <p:spPr>
          <a:xfrm>
            <a:off x="850107" y="1735932"/>
            <a:ext cx="6425157" cy="3785652"/>
          </a:xfrm>
          <a:prstGeom prst="rect">
            <a:avLst/>
          </a:prstGeom>
          <a:noFill/>
        </p:spPr>
        <p:txBody>
          <a:bodyPr wrap="none" rtlCol="0">
            <a:spAutoFit/>
          </a:bodyPr>
          <a:lstStyle/>
          <a:p>
            <a:r>
              <a:rPr lang="en-GB" sz="2000" dirty="0">
                <a:solidFill>
                  <a:srgbClr val="041D41"/>
                </a:solidFill>
                <a:latin typeface="Source Sans Pro" panose="020B0503030403020204" pitchFamily="34" charset="77"/>
              </a:rPr>
              <a:t>Founded 1582</a:t>
            </a:r>
          </a:p>
          <a:p>
            <a:endParaRPr lang="en-GB" sz="2000" dirty="0">
              <a:solidFill>
                <a:srgbClr val="041D41"/>
              </a:solidFill>
              <a:latin typeface="Source Sans Pro" panose="020B0503030403020204" pitchFamily="34" charset="77"/>
            </a:endParaRPr>
          </a:p>
          <a:p>
            <a:r>
              <a:rPr lang="en-GB" sz="2000" dirty="0">
                <a:solidFill>
                  <a:srgbClr val="041D41"/>
                </a:solidFill>
                <a:latin typeface="Source Sans Pro" panose="020B0503030403020204" pitchFamily="34" charset="77"/>
              </a:rPr>
              <a:t>29,765 undergraduate, 13,550 taught postgraduate and</a:t>
            </a:r>
          </a:p>
          <a:p>
            <a:r>
              <a:rPr lang="en-GB" sz="2000" dirty="0">
                <a:solidFill>
                  <a:srgbClr val="041D41"/>
                </a:solidFill>
                <a:latin typeface="Source Sans Pro" panose="020B0503030403020204" pitchFamily="34" charset="77"/>
              </a:rPr>
              <a:t>6,425 postgraduate research students from ~156 countries</a:t>
            </a:r>
          </a:p>
          <a:p>
            <a:r>
              <a:rPr lang="en-GB" sz="2000" dirty="0">
                <a:solidFill>
                  <a:srgbClr val="041D41"/>
                </a:solidFill>
                <a:latin typeface="Source Sans Pro" panose="020B0503030403020204" pitchFamily="34" charset="77"/>
              </a:rPr>
              <a:t>in 2022-2023</a:t>
            </a:r>
          </a:p>
          <a:p>
            <a:endParaRPr lang="en-GB" sz="2000" dirty="0">
              <a:solidFill>
                <a:srgbClr val="041D41"/>
              </a:solidFill>
              <a:latin typeface="Source Sans Pro" panose="020B0503030403020204" pitchFamily="34" charset="77"/>
            </a:endParaRPr>
          </a:p>
          <a:p>
            <a:r>
              <a:rPr lang="en-GB" sz="2000" dirty="0">
                <a:solidFill>
                  <a:srgbClr val="041D41"/>
                </a:solidFill>
                <a:latin typeface="Source Sans Pro" panose="020B0503030403020204" pitchFamily="34" charset="77"/>
              </a:rPr>
              <a:t>3</a:t>
            </a:r>
            <a:r>
              <a:rPr lang="en-GB" sz="2000" baseline="30000" dirty="0">
                <a:solidFill>
                  <a:srgbClr val="041D41"/>
                </a:solidFill>
                <a:latin typeface="Source Sans Pro" panose="020B0503030403020204" pitchFamily="34" charset="77"/>
              </a:rPr>
              <a:t>rd</a:t>
            </a:r>
            <a:r>
              <a:rPr lang="en-GB" sz="2000" dirty="0">
                <a:solidFill>
                  <a:srgbClr val="041D41"/>
                </a:solidFill>
                <a:latin typeface="Source Sans Pro" panose="020B0503030403020204" pitchFamily="34" charset="77"/>
              </a:rPr>
              <a:t> in the UK and 22</a:t>
            </a:r>
            <a:r>
              <a:rPr lang="en-GB" sz="2000" baseline="30000" dirty="0">
                <a:solidFill>
                  <a:srgbClr val="041D41"/>
                </a:solidFill>
                <a:latin typeface="Source Sans Pro" panose="020B0503030403020204" pitchFamily="34" charset="77"/>
              </a:rPr>
              <a:t>nd</a:t>
            </a:r>
            <a:r>
              <a:rPr lang="en-GB" sz="2000" dirty="0">
                <a:solidFill>
                  <a:srgbClr val="041D41"/>
                </a:solidFill>
                <a:latin typeface="Source Sans Pro" panose="020B0503030403020204" pitchFamily="34" charset="77"/>
              </a:rPr>
              <a:t> in the world</a:t>
            </a:r>
          </a:p>
          <a:p>
            <a:r>
              <a:rPr lang="en-GB" sz="2000" dirty="0">
                <a:solidFill>
                  <a:srgbClr val="041D41"/>
                </a:solidFill>
                <a:latin typeface="Source Sans Pro" panose="020B0503030403020204" pitchFamily="34" charset="77"/>
              </a:rPr>
              <a:t>– QS World University Rankings 2024</a:t>
            </a:r>
          </a:p>
          <a:p>
            <a:endParaRPr lang="en-GB" sz="2000" dirty="0"/>
          </a:p>
          <a:p>
            <a:r>
              <a:rPr lang="en-GB" sz="2000" dirty="0">
                <a:solidFill>
                  <a:srgbClr val="041D41"/>
                </a:solidFill>
                <a:latin typeface="Source Sans Pro" panose="020B0503030403020204" pitchFamily="34" charset="77"/>
              </a:rPr>
              <a:t>5</a:t>
            </a:r>
            <a:r>
              <a:rPr lang="en-GB" sz="2000" baseline="30000" dirty="0">
                <a:solidFill>
                  <a:srgbClr val="041D41"/>
                </a:solidFill>
                <a:latin typeface="Source Sans Pro" panose="020B0503030403020204" pitchFamily="34" charset="77"/>
              </a:rPr>
              <a:t>th</a:t>
            </a:r>
            <a:r>
              <a:rPr lang="en-GB" sz="2000" dirty="0">
                <a:solidFill>
                  <a:srgbClr val="041D41"/>
                </a:solidFill>
                <a:latin typeface="Source Sans Pro" panose="020B0503030403020204" pitchFamily="34" charset="77"/>
              </a:rPr>
              <a:t> in the UK and 30</a:t>
            </a:r>
            <a:r>
              <a:rPr lang="en-GB" sz="2000" baseline="30000" dirty="0">
                <a:solidFill>
                  <a:srgbClr val="041D41"/>
                </a:solidFill>
                <a:latin typeface="Source Sans Pro" panose="020B0503030403020204" pitchFamily="34" charset="77"/>
              </a:rPr>
              <a:t>th</a:t>
            </a:r>
            <a:r>
              <a:rPr lang="en-GB" sz="2000" dirty="0">
                <a:solidFill>
                  <a:srgbClr val="041D41"/>
                </a:solidFill>
                <a:latin typeface="Source Sans Pro" panose="020B0503030403020204" pitchFamily="34" charset="77"/>
              </a:rPr>
              <a:t> in the world</a:t>
            </a:r>
          </a:p>
          <a:p>
            <a:r>
              <a:rPr lang="en-GB" sz="2000" dirty="0">
                <a:solidFill>
                  <a:srgbClr val="041D41"/>
                </a:solidFill>
                <a:latin typeface="Source Sans Pro" panose="020B0503030403020204" pitchFamily="34" charset="77"/>
              </a:rPr>
              <a:t>– THES World University Rankings 2024</a:t>
            </a:r>
          </a:p>
          <a:p>
            <a:endParaRPr lang="en-GB" sz="2000" dirty="0"/>
          </a:p>
        </p:txBody>
      </p:sp>
    </p:spTree>
    <p:extLst>
      <p:ext uri="{BB962C8B-B14F-4D97-AF65-F5344CB8AC3E}">
        <p14:creationId xmlns:p14="http://schemas.microsoft.com/office/powerpoint/2010/main" val="47191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The Natural Environment Research Council</a:t>
            </a:r>
            <a:endParaRPr lang="en-GB" sz="1800" dirty="0"/>
          </a:p>
        </p:txBody>
      </p:sp>
      <p:sp>
        <p:nvSpPr>
          <p:cNvPr id="10" name="TextBox 9"/>
          <p:cNvSpPr txBox="1"/>
          <p:nvPr/>
        </p:nvSpPr>
        <p:spPr>
          <a:xfrm>
            <a:off x="842312" y="1735932"/>
            <a:ext cx="8293745" cy="1938992"/>
          </a:xfrm>
          <a:prstGeom prst="rect">
            <a:avLst/>
          </a:prstGeom>
          <a:noFill/>
        </p:spPr>
        <p:txBody>
          <a:bodyPr wrap="none" rtlCol="0">
            <a:spAutoFit/>
          </a:bodyPr>
          <a:lstStyle/>
          <a:p>
            <a:r>
              <a:rPr lang="en-GB" sz="2000" dirty="0">
                <a:solidFill>
                  <a:srgbClr val="041D41"/>
                </a:solidFill>
                <a:latin typeface="Source Sans Pro" panose="020B0503030403020204" pitchFamily="34" charset="77"/>
              </a:rPr>
              <a:t>NERC advances the frontiers of environmental research by</a:t>
            </a:r>
          </a:p>
          <a:p>
            <a:r>
              <a:rPr lang="en-GB" sz="2000" dirty="0">
                <a:solidFill>
                  <a:srgbClr val="041D41"/>
                </a:solidFill>
                <a:latin typeface="Source Sans Pro" panose="020B0503030403020204" pitchFamily="34" charset="77"/>
              </a:rPr>
              <a:t>commissioning world-leading research, infrastructure and training</a:t>
            </a:r>
          </a:p>
          <a:p>
            <a:endParaRPr lang="en-GB" sz="2000" dirty="0">
              <a:solidFill>
                <a:srgbClr val="041D41"/>
              </a:solidFill>
              <a:latin typeface="Source Sans Pro" panose="020B0503030403020204" pitchFamily="34" charset="77"/>
            </a:endParaRPr>
          </a:p>
          <a:p>
            <a:r>
              <a:rPr lang="en-GB" sz="2000" dirty="0">
                <a:solidFill>
                  <a:srgbClr val="041D41"/>
                </a:solidFill>
                <a:latin typeface="Source Sans Pro" panose="020B0503030403020204" pitchFamily="34" charset="77"/>
              </a:rPr>
              <a:t>15 DTPs awarded in phase 1: 2014-2018 intakes</a:t>
            </a:r>
          </a:p>
          <a:p>
            <a:endParaRPr lang="en-GB" sz="2000" dirty="0">
              <a:solidFill>
                <a:srgbClr val="041D41"/>
              </a:solidFill>
              <a:latin typeface="Source Sans Pro" panose="020B0503030403020204" pitchFamily="34" charset="77"/>
            </a:endParaRPr>
          </a:p>
          <a:p>
            <a:r>
              <a:rPr lang="en-GB" sz="2000" dirty="0">
                <a:solidFill>
                  <a:srgbClr val="041D41"/>
                </a:solidFill>
                <a:latin typeface="Source Sans Pro" panose="020B0503030403020204" pitchFamily="34" charset="77"/>
              </a:rPr>
              <a:t>17 DTPs awarded in phase 2: 2019-2024 intakes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4355381"/>
            <a:ext cx="5715000"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580" y="1340367"/>
            <a:ext cx="2520000" cy="15000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580" y="2929362"/>
            <a:ext cx="2520000" cy="1491124"/>
          </a:xfrm>
          <a:prstGeom prst="rect">
            <a:avLst/>
          </a:prstGeom>
        </p:spPr>
      </p:pic>
    </p:spTree>
    <p:extLst>
      <p:ext uri="{BB962C8B-B14F-4D97-AF65-F5344CB8AC3E}">
        <p14:creationId xmlns:p14="http://schemas.microsoft.com/office/powerpoint/2010/main" val="117983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The E3 and E4 DTPs</a:t>
            </a:r>
            <a:endParaRPr lang="en-GB" sz="1800" dirty="0"/>
          </a:p>
        </p:txBody>
      </p:sp>
      <p:sp>
        <p:nvSpPr>
          <p:cNvPr id="5" name="TextBox 4"/>
          <p:cNvSpPr txBox="1"/>
          <p:nvPr/>
        </p:nvSpPr>
        <p:spPr>
          <a:xfrm>
            <a:off x="842312" y="1408695"/>
            <a:ext cx="6912470" cy="4170372"/>
          </a:xfrm>
          <a:prstGeom prst="rect">
            <a:avLst/>
          </a:prstGeom>
          <a:noFill/>
        </p:spPr>
        <p:txBody>
          <a:bodyPr wrap="none" rtlCol="0">
            <a:spAutoFit/>
          </a:bodyPr>
          <a:lstStyle/>
          <a:p>
            <a:r>
              <a:rPr lang="en-GB" sz="2000" dirty="0">
                <a:solidFill>
                  <a:srgbClr val="041D41"/>
                </a:solidFill>
                <a:latin typeface="Source Sans Pro" panose="020B0503030403020204" pitchFamily="34" charset="77"/>
              </a:rPr>
              <a:t>E3: </a:t>
            </a:r>
          </a:p>
          <a:p>
            <a:r>
              <a:rPr lang="en-GB" sz="2000" dirty="0">
                <a:solidFill>
                  <a:srgbClr val="041D41"/>
                </a:solidFill>
                <a:latin typeface="Source Sans Pro" panose="020B0503030403020204" pitchFamily="34" charset="77"/>
              </a:rPr>
              <a:t>117 starts in 2014-2018</a:t>
            </a:r>
          </a:p>
          <a:p>
            <a:endParaRPr lang="en-GB" sz="2000" dirty="0">
              <a:solidFill>
                <a:srgbClr val="041D41"/>
              </a:solidFill>
              <a:latin typeface="Source Sans Pro" panose="020B0503030403020204" pitchFamily="34" charset="77"/>
            </a:endParaRPr>
          </a:p>
          <a:p>
            <a:r>
              <a:rPr lang="en-GB" sz="2000" dirty="0">
                <a:solidFill>
                  <a:srgbClr val="041D41"/>
                </a:solidFill>
                <a:latin typeface="Source Sans Pro" panose="020B0503030403020204" pitchFamily="34" charset="77"/>
              </a:rPr>
              <a:t>E4:</a:t>
            </a:r>
          </a:p>
          <a:p>
            <a:r>
              <a:rPr lang="en-GB" sz="2000" dirty="0">
                <a:solidFill>
                  <a:srgbClr val="041D41"/>
                </a:solidFill>
                <a:latin typeface="Source Sans Pro" panose="020B0503030403020204" pitchFamily="34" charset="77"/>
              </a:rPr>
              <a:t>The joint largest NERC DTP, and the largest geographical focus </a:t>
            </a:r>
          </a:p>
          <a:p>
            <a:endParaRPr lang="en-GB" sz="2000" dirty="0">
              <a:solidFill>
                <a:srgbClr val="041D41"/>
              </a:solidFill>
              <a:latin typeface="Source Sans Pro" panose="020B0503030403020204" pitchFamily="34" charset="77"/>
            </a:endParaRPr>
          </a:p>
          <a:p>
            <a:pPr>
              <a:spcAft>
                <a:spcPts val="600"/>
              </a:spcAft>
            </a:pPr>
            <a:r>
              <a:rPr lang="en-GB" sz="2000" dirty="0">
                <a:solidFill>
                  <a:srgbClr val="041D41"/>
                </a:solidFill>
                <a:latin typeface="Source Sans Pro" panose="020B0503030403020204" pitchFamily="34" charset="77"/>
              </a:rPr>
              <a:t>PhD starts:	2020	24</a:t>
            </a:r>
          </a:p>
          <a:p>
            <a:pPr>
              <a:spcAft>
                <a:spcPts val="600"/>
              </a:spcAft>
            </a:pPr>
            <a:r>
              <a:rPr lang="en-GB" sz="2000" dirty="0">
                <a:solidFill>
                  <a:srgbClr val="041D41"/>
                </a:solidFill>
                <a:latin typeface="Source Sans Pro" panose="020B0503030403020204" pitchFamily="34" charset="77"/>
              </a:rPr>
              <a:t>			2021	25</a:t>
            </a:r>
          </a:p>
          <a:p>
            <a:pPr>
              <a:spcAft>
                <a:spcPts val="600"/>
              </a:spcAft>
            </a:pPr>
            <a:r>
              <a:rPr lang="en-GB" sz="2000" dirty="0">
                <a:solidFill>
                  <a:srgbClr val="041D41"/>
                </a:solidFill>
                <a:latin typeface="Source Sans Pro" panose="020B0503030403020204" pitchFamily="34" charset="77"/>
              </a:rPr>
              <a:t>			2022	23</a:t>
            </a:r>
          </a:p>
          <a:p>
            <a:pPr>
              <a:spcAft>
                <a:spcPts val="600"/>
              </a:spcAft>
            </a:pPr>
            <a:r>
              <a:rPr lang="en-GB" sz="2000" dirty="0">
                <a:solidFill>
                  <a:srgbClr val="041D41"/>
                </a:solidFill>
                <a:latin typeface="Source Sans Pro" panose="020B0503030403020204" pitchFamily="34" charset="77"/>
              </a:rPr>
              <a:t>			2023	32</a:t>
            </a:r>
          </a:p>
          <a:p>
            <a:pPr>
              <a:spcAft>
                <a:spcPts val="600"/>
              </a:spcAft>
            </a:pPr>
            <a:r>
              <a:rPr lang="en-GB" sz="2000" dirty="0">
                <a:solidFill>
                  <a:srgbClr val="041D41"/>
                </a:solidFill>
                <a:latin typeface="Source Sans Pro" panose="020B0503030403020204" pitchFamily="34" charset="77"/>
              </a:rPr>
              <a:t>			2024	25</a:t>
            </a:r>
          </a:p>
          <a:p>
            <a:r>
              <a:rPr lang="en-GB" sz="2000" dirty="0">
                <a:solidFill>
                  <a:srgbClr val="041D41"/>
                </a:solidFill>
                <a:latin typeface="Source Sans Pro" panose="020B0503030403020204" pitchFamily="34" charset="77"/>
              </a:rPr>
              <a:t>– a vibrant and active postgraduate community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2788" y="807873"/>
            <a:ext cx="2808000" cy="158713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02788" y="2396042"/>
            <a:ext cx="2808000" cy="18143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2788" y="4210727"/>
            <a:ext cx="2808000" cy="1579500"/>
          </a:xfrm>
          <a:prstGeom prst="rect">
            <a:avLst/>
          </a:prstGeom>
        </p:spPr>
      </p:pic>
    </p:spTree>
    <p:extLst>
      <p:ext uri="{BB962C8B-B14F-4D97-AF65-F5344CB8AC3E}">
        <p14:creationId xmlns:p14="http://schemas.microsoft.com/office/powerpoint/2010/main" val="347344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
          <p:cNvSpPr txBox="1">
            <a:spLocks noChangeArrowheads="1"/>
          </p:cNvSpPr>
          <p:nvPr/>
        </p:nvSpPr>
        <p:spPr bwMode="auto">
          <a:xfrm>
            <a:off x="3906426" y="64602"/>
            <a:ext cx="43791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GB" altLang="en-US" sz="4400" dirty="0">
                <a:latin typeface="+mn-lt"/>
              </a:rPr>
              <a:t>E5 DTP partners</a:t>
            </a:r>
          </a:p>
        </p:txBody>
      </p:sp>
      <p:pic>
        <p:nvPicPr>
          <p:cNvPr id="17" name="Picture 16">
            <a:extLst>
              <a:ext uri="{FF2B5EF4-FFF2-40B4-BE49-F238E27FC236}">
                <a16:creationId xmlns:a16="http://schemas.microsoft.com/office/drawing/2014/main" id="{AA77A6CA-434C-483E-AD68-F53C7E8D985F}"/>
              </a:ext>
            </a:extLst>
          </p:cNvPr>
          <p:cNvPicPr>
            <a:picLocks noChangeAspect="1"/>
          </p:cNvPicPr>
          <p:nvPr/>
        </p:nvPicPr>
        <p:blipFill>
          <a:blip r:embed="rId3"/>
          <a:stretch>
            <a:fillRect/>
          </a:stretch>
        </p:blipFill>
        <p:spPr>
          <a:xfrm>
            <a:off x="331694" y="760325"/>
            <a:ext cx="11528612" cy="6115929"/>
          </a:xfrm>
          <a:prstGeom prst="rect">
            <a:avLst/>
          </a:prstGeom>
        </p:spPr>
      </p:pic>
    </p:spTree>
    <p:extLst>
      <p:ext uri="{BB962C8B-B14F-4D97-AF65-F5344CB8AC3E}">
        <p14:creationId xmlns:p14="http://schemas.microsoft.com/office/powerpoint/2010/main" val="318290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346-1DFA-4A13-93E2-596553EED1BB}"/>
              </a:ext>
            </a:extLst>
          </p:cNvPr>
          <p:cNvSpPr>
            <a:spLocks noGrp="1"/>
          </p:cNvSpPr>
          <p:nvPr>
            <p:ph type="title"/>
          </p:nvPr>
        </p:nvSpPr>
        <p:spPr>
          <a:xfrm>
            <a:off x="838200" y="556397"/>
            <a:ext cx="10870870" cy="714738"/>
          </a:xfrm>
        </p:spPr>
        <p:txBody>
          <a:bodyPr>
            <a:normAutofit/>
          </a:bodyPr>
          <a:lstStyle/>
          <a:p>
            <a:r>
              <a:rPr lang="en-GB" dirty="0"/>
              <a:t>PhD activities</a:t>
            </a:r>
            <a:endParaRPr lang="en-GB" sz="1800" dirty="0"/>
          </a:p>
        </p:txBody>
      </p:sp>
      <p:sp>
        <p:nvSpPr>
          <p:cNvPr id="3" name="TextBox 2"/>
          <p:cNvSpPr txBox="1"/>
          <p:nvPr/>
        </p:nvSpPr>
        <p:spPr>
          <a:xfrm>
            <a:off x="842313" y="1311724"/>
            <a:ext cx="7775214"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independent research to make a significant contribution in a field of study (submission of a PhD thesis by end of funding)</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regular meetings and collaboration with supervisors</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attending research seminars and group meetings</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cohort and individual training</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Professional Internship Placement (3 months)</a:t>
            </a:r>
          </a:p>
          <a:p>
            <a:pPr>
              <a:spcAft>
                <a:spcPts val="1200"/>
              </a:spcAft>
            </a:pPr>
            <a:r>
              <a:rPr lang="en-GB" sz="2000" dirty="0">
                <a:solidFill>
                  <a:srgbClr val="041D41"/>
                </a:solidFill>
                <a:latin typeface="Source Sans Pro" panose="020B0503030403020204" pitchFamily="34" charset="77"/>
              </a:rPr>
              <a:t>Optional:</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up to 60 hours/semester paid tutoring and demonstrating</a:t>
            </a:r>
          </a:p>
          <a:p>
            <a:pPr marL="342900" indent="-342900">
              <a:spcAft>
                <a:spcPts val="1200"/>
              </a:spcAft>
              <a:buFont typeface="Arial" panose="020B0604020202020204" pitchFamily="34" charset="0"/>
              <a:buChar char="•"/>
            </a:pPr>
            <a:r>
              <a:rPr lang="en-GB" sz="2000" dirty="0">
                <a:solidFill>
                  <a:srgbClr val="041D41"/>
                </a:solidFill>
                <a:latin typeface="Source Sans Pro" panose="020B0503030403020204" pitchFamily="34" charset="77"/>
              </a:rPr>
              <a:t>outreach activities (schools, science festivals, blogging,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739893" y="3346858"/>
            <a:ext cx="3240000" cy="220035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39893" y="1173016"/>
            <a:ext cx="3240000" cy="1994159"/>
          </a:xfrm>
          <a:prstGeom prst="rect">
            <a:avLst/>
          </a:prstGeom>
        </p:spPr>
      </p:pic>
    </p:spTree>
    <p:extLst>
      <p:ext uri="{BB962C8B-B14F-4D97-AF65-F5344CB8AC3E}">
        <p14:creationId xmlns:p14="http://schemas.microsoft.com/office/powerpoint/2010/main" val="2241524834"/>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2468</TotalTime>
  <Words>2702</Words>
  <Application>Microsoft Office PowerPoint</Application>
  <PresentationFormat>Widescreen</PresentationFormat>
  <Paragraphs>269</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Source Sans Pro</vt:lpstr>
      <vt:lpstr>Source Sans Pro Semibold</vt:lpstr>
      <vt:lpstr>Wingdings</vt:lpstr>
      <vt:lpstr>Office Theme</vt:lpstr>
      <vt:lpstr>The E5 DTP  Edinburgh Earth, Ecology and Environment Engagement Doctoral Training Partnership</vt:lpstr>
      <vt:lpstr>Audio check</vt:lpstr>
      <vt:lpstr>Asking questions</vt:lpstr>
      <vt:lpstr>The E5 DTP</vt:lpstr>
      <vt:lpstr>The University of Edinburgh</vt:lpstr>
      <vt:lpstr>The Natural Environment Research Council</vt:lpstr>
      <vt:lpstr>The E3 and E4 DTPs</vt:lpstr>
      <vt:lpstr>PowerPoint Presentation</vt:lpstr>
      <vt:lpstr>PhD activities</vt:lpstr>
      <vt:lpstr>E5 DTP training and cohort building</vt:lpstr>
      <vt:lpstr>Student Support Services</vt:lpstr>
      <vt:lpstr>Where have our students gone on to?</vt:lpstr>
      <vt:lpstr>Highlights from DTP alumni</vt:lpstr>
      <vt:lpstr>E5 DTP Funding details 2025 How to apply</vt:lpstr>
      <vt:lpstr>PowerPoint Presentation</vt:lpstr>
      <vt:lpstr>E5 DTP Entry Requirements 2025 </vt:lpstr>
      <vt:lpstr>E5 DTP Projects 2025 entry </vt:lpstr>
      <vt:lpstr>E5 DTP Widening Participation Scheme </vt:lpstr>
      <vt:lpstr>E5 DTP Application Material </vt:lpstr>
      <vt:lpstr>E5 DTP Application Process </vt:lpstr>
      <vt:lpstr>E5 DTP Online Applicant Portal</vt:lpstr>
      <vt:lpstr>E5 DTP Assessment Process</vt:lpstr>
      <vt:lpstr>E5 DTP Recruitment Timeline 2024/25</vt:lpstr>
      <vt:lpstr>E5 DTP Application - Tips</vt:lpstr>
      <vt:lpstr>E5 DTP Applicants Support Webpages  </vt:lpstr>
      <vt:lpstr>PowerPoint Presentation</vt:lpstr>
      <vt:lpstr>E5 DTP Admissions Team Nicola Drago Ferrante Cris Blyth</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E4 DTP The Application and Selection Process</dc:title>
  <dc:creator>ROBIN Stephanie</dc:creator>
  <cp:lastModifiedBy>Richard Essery</cp:lastModifiedBy>
  <cp:revision>75</cp:revision>
  <dcterms:created xsi:type="dcterms:W3CDTF">2021-11-08T13:20:05Z</dcterms:created>
  <dcterms:modified xsi:type="dcterms:W3CDTF">2024-12-10T13:46:22Z</dcterms:modified>
</cp:coreProperties>
</file>